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sldIdLst>
    <p:sldId id="256" r:id="rId3"/>
    <p:sldId id="258" r:id="rId4"/>
    <p:sldId id="260" r:id="rId5"/>
    <p:sldId id="259" r:id="rId6"/>
    <p:sldId id="261" r:id="rId7"/>
    <p:sldId id="268" r:id="rId8"/>
    <p:sldId id="262" r:id="rId9"/>
    <p:sldId id="324" r:id="rId10"/>
    <p:sldId id="325" r:id="rId11"/>
    <p:sldId id="326" r:id="rId12"/>
    <p:sldId id="274" r:id="rId13"/>
    <p:sldId id="329" r:id="rId14"/>
    <p:sldId id="330" r:id="rId15"/>
    <p:sldId id="331" r:id="rId16"/>
    <p:sldId id="328" r:id="rId17"/>
    <p:sldId id="332" r:id="rId18"/>
    <p:sldId id="333" r:id="rId19"/>
    <p:sldId id="327" r:id="rId20"/>
    <p:sldId id="269" r:id="rId21"/>
    <p:sldId id="334" r:id="rId22"/>
    <p:sldId id="336" r:id="rId23"/>
    <p:sldId id="335" r:id="rId24"/>
    <p:sldId id="272" r:id="rId25"/>
    <p:sldId id="273" r:id="rId26"/>
    <p:sldId id="270" r:id="rId27"/>
    <p:sldId id="339" r:id="rId28"/>
    <p:sldId id="340" r:id="rId29"/>
    <p:sldId id="337" r:id="rId30"/>
    <p:sldId id="338" r:id="rId31"/>
    <p:sldId id="341" r:id="rId32"/>
    <p:sldId id="343" r:id="rId33"/>
    <p:sldId id="345" r:id="rId34"/>
    <p:sldId id="344" r:id="rId35"/>
    <p:sldId id="307" r:id="rId36"/>
    <p:sldId id="308" r:id="rId37"/>
    <p:sldId id="322" r:id="rId38"/>
    <p:sldId id="346" r:id="rId39"/>
    <p:sldId id="347" r:id="rId40"/>
    <p:sldId id="348" r:id="rId41"/>
    <p:sldId id="349" r:id="rId42"/>
    <p:sldId id="350" r:id="rId43"/>
    <p:sldId id="313" r:id="rId44"/>
    <p:sldId id="351" r:id="rId45"/>
    <p:sldId id="352" r:id="rId46"/>
    <p:sldId id="314" r:id="rId47"/>
    <p:sldId id="315" r:id="rId48"/>
    <p:sldId id="323" r:id="rId49"/>
    <p:sldId id="316" r:id="rId50"/>
    <p:sldId id="321"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3B80DA-8782-9F63-5F36-8F3DAFBD7392}" name="Musonda, Musonda (Lusaka)" initials="MM" userId="S::MusondaM1@state.gov::a84c6aa0-9aef-480e-9e6b-c31fb52559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0" autoAdjust="0"/>
    <p:restoredTop sz="94660"/>
  </p:normalViewPr>
  <p:slideViewPr>
    <p:cSldViewPr snapToGrid="0">
      <p:cViewPr varScale="1">
        <p:scale>
          <a:sx n="70" d="100"/>
          <a:sy n="70" d="100"/>
        </p:scale>
        <p:origin x="1005"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microsoft.com/office/2018/10/relationships/authors" Targe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045525"/>
            <a:ext cx="7772400" cy="1207706"/>
          </a:xfrm>
          <a:prstGeom prst="rect">
            <a:avLst/>
          </a:prstGeom>
        </p:spPr>
        <p:txBody>
          <a:bodyPr anchor="b"/>
          <a:lstStyle>
            <a:lvl1pPr algn="ctr">
              <a:defRPr sz="4900" b="1">
                <a:solidFill>
                  <a:schemeClr val="accent3"/>
                </a:solidFill>
                <a:latin typeface="Century Gothic" panose="020B0502020202020204" pitchFamily="34" charset="0"/>
              </a:defRPr>
            </a:lvl1pPr>
          </a:lstStyle>
          <a:p>
            <a:br>
              <a:rPr lang="en-US" dirty="0"/>
            </a:br>
            <a:br>
              <a:rPr lang="en-US" dirty="0"/>
            </a:br>
            <a:br>
              <a:rPr lang="en-US" dirty="0"/>
            </a:br>
            <a:r>
              <a:rPr lang="en-US" dirty="0"/>
              <a:t>Click to edit Master title</a:t>
            </a:r>
          </a:p>
        </p:txBody>
      </p:sp>
      <p:sp>
        <p:nvSpPr>
          <p:cNvPr id="3" name="Subtitle 2"/>
          <p:cNvSpPr>
            <a:spLocks noGrp="1"/>
          </p:cNvSpPr>
          <p:nvPr>
            <p:ph type="subTitle" idx="1"/>
          </p:nvPr>
        </p:nvSpPr>
        <p:spPr>
          <a:xfrm>
            <a:off x="1143000" y="4041648"/>
            <a:ext cx="6858000" cy="1389888"/>
          </a:xfrm>
          <a:prstGeom prst="rect">
            <a:avLst/>
          </a:prstGeom>
        </p:spPr>
        <p:txBody>
          <a:bodyPr/>
          <a:lstStyle>
            <a:lvl1pPr marL="0" indent="0" algn="ctr">
              <a:buNone/>
              <a:defRPr sz="3300" b="1">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7CA5E1E7-5E0E-80FE-22F0-0187C42260FA}"/>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62DD699A-0FC4-94A7-DD0B-98CBD0879DEB}"/>
              </a:ext>
            </a:extLst>
          </p:cNvPr>
          <p:cNvSpPr/>
          <p:nvPr userDrawn="1"/>
        </p:nvSpPr>
        <p:spPr>
          <a:xfrm>
            <a:off x="580644" y="3507233"/>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ABD20D52-274B-68A8-835D-5158C30A06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0" name="Picture 9" descr="A picture containing clipart&#10;&#10;AI-generated content may be incorrect.">
            <a:extLst>
              <a:ext uri="{FF2B5EF4-FFF2-40B4-BE49-F238E27FC236}">
                <a16:creationId xmlns:a16="http://schemas.microsoft.com/office/drawing/2014/main" id="{D2EF188E-4A1A-2800-2A4B-8EF39EE93F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301089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782792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56070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6231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702844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77824"/>
            <a:ext cx="7886700" cy="812865"/>
          </a:xfrm>
          <a:prstGeom prst="rect">
            <a:avLst/>
          </a:prstGeom>
        </p:spPr>
        <p:txBody>
          <a:bodyPr/>
          <a:lstStyle>
            <a:lvl1pPr algn="ctr">
              <a:defRPr sz="3300" b="0">
                <a:solidFill>
                  <a:schemeClr val="accent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628650" y="2048255"/>
            <a:ext cx="7886700" cy="412870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1B427C68-6BA5-547D-03FB-33B896352B78}"/>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5927FDF0-F0FA-62CB-7120-BD1160DA9E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366ACDE3-95E8-692A-5BE9-F25B2211CA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112000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4397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93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76861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4760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733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809384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651120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090935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64727B-1516-759D-9305-BC828B05F7EA}"/>
              </a:ext>
            </a:extLst>
          </p:cNvPr>
          <p:cNvSpPr/>
          <p:nvPr userDrawn="1"/>
        </p:nvSpPr>
        <p:spPr>
          <a:xfrm>
            <a:off x="502024" y="1685365"/>
            <a:ext cx="8062258" cy="65741"/>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 seat, chair&#10;&#10;AI-generated content may be incorrect.">
            <a:extLst>
              <a:ext uri="{FF2B5EF4-FFF2-40B4-BE49-F238E27FC236}">
                <a16:creationId xmlns:a16="http://schemas.microsoft.com/office/drawing/2014/main" id="{2EEF46F9-385D-A09E-1324-92C54B3F0B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73034" y="68824"/>
            <a:ext cx="711199" cy="770466"/>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632E0F76-D8C2-41AA-6913-34F0754030D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9767" y="79283"/>
            <a:ext cx="720355" cy="760007"/>
          </a:xfrm>
          <a:prstGeom prst="rect">
            <a:avLst/>
          </a:prstGeom>
        </p:spPr>
      </p:pic>
    </p:spTree>
    <p:extLst>
      <p:ext uri="{BB962C8B-B14F-4D97-AF65-F5344CB8AC3E}">
        <p14:creationId xmlns:p14="http://schemas.microsoft.com/office/powerpoint/2010/main" val="229947122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pnIpDAmjQbs" TargetMode="External"/><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A206-8A11-16EB-BC06-F6473A525EE1}"/>
              </a:ext>
            </a:extLst>
          </p:cNvPr>
          <p:cNvSpPr>
            <a:spLocks noGrp="1"/>
          </p:cNvSpPr>
          <p:nvPr>
            <p:ph type="ctrTitle"/>
          </p:nvPr>
        </p:nvSpPr>
        <p:spPr/>
        <p:txBody>
          <a:bodyPr>
            <a:normAutofit/>
          </a:bodyPr>
          <a:lstStyle/>
          <a:p>
            <a:r>
              <a:rPr lang="en-US" sz="5300" dirty="0"/>
              <a:t>Module 5</a:t>
            </a:r>
          </a:p>
        </p:txBody>
      </p:sp>
      <p:sp>
        <p:nvSpPr>
          <p:cNvPr id="3" name="Subtitle 2">
            <a:extLst>
              <a:ext uri="{FF2B5EF4-FFF2-40B4-BE49-F238E27FC236}">
                <a16:creationId xmlns:a16="http://schemas.microsoft.com/office/drawing/2014/main" id="{8ADBE2D5-3A50-10C7-64CD-0697659F51D6}"/>
              </a:ext>
            </a:extLst>
          </p:cNvPr>
          <p:cNvSpPr>
            <a:spLocks noGrp="1"/>
          </p:cNvSpPr>
          <p:nvPr>
            <p:ph type="subTitle" idx="1"/>
          </p:nvPr>
        </p:nvSpPr>
        <p:spPr/>
        <p:txBody>
          <a:bodyPr>
            <a:noAutofit/>
          </a:bodyPr>
          <a:lstStyle/>
          <a:p>
            <a:r>
              <a:rPr lang="en-US" sz="4900" dirty="0">
                <a:latin typeface="Century Gothic" panose="020B0502020202020204" pitchFamily="34" charset="0"/>
              </a:rPr>
              <a:t>Cabotegravir Long Acting</a:t>
            </a:r>
          </a:p>
        </p:txBody>
      </p:sp>
    </p:spTree>
    <p:extLst>
      <p:ext uri="{BB962C8B-B14F-4D97-AF65-F5344CB8AC3E}">
        <p14:creationId xmlns:p14="http://schemas.microsoft.com/office/powerpoint/2010/main" val="215884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6C1E1-471C-A86E-1C48-C6138DD98F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323598-0993-B9AD-C649-92DEB852A29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2 Learning Objectives</a:t>
            </a:r>
          </a:p>
        </p:txBody>
      </p:sp>
      <p:grpSp>
        <p:nvGrpSpPr>
          <p:cNvPr id="6" name="Google Shape;128;g3c251c46353_0_71">
            <a:extLst>
              <a:ext uri="{FF2B5EF4-FFF2-40B4-BE49-F238E27FC236}">
                <a16:creationId xmlns:a16="http://schemas.microsoft.com/office/drawing/2014/main" id="{BA334DE3-5707-7D79-5A8D-8CA1AA1CC623}"/>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424CE6F7-6DAA-C3A1-8F30-18071E5AFC88}"/>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9D19E224-7254-D961-2D6A-1BD8B897162E}"/>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Describe the procedure of administering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Practice how to administer injectable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BBC94C5F-7B60-333D-4CA8-69DD259DC893}"/>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2</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1663343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92F0A-CA0D-694A-BB3A-145B0DB4640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56A818E-BE35-254A-9A8F-22DBB68922B1}"/>
              </a:ext>
            </a:extLst>
          </p:cNvPr>
          <p:cNvSpPr txBox="1"/>
          <p:nvPr/>
        </p:nvSpPr>
        <p:spPr>
          <a:xfrm>
            <a:off x="576072" y="1927044"/>
            <a:ext cx="7851564" cy="3754874"/>
          </a:xfrm>
          <a:prstGeom prst="rect">
            <a:avLst/>
          </a:prstGeom>
          <a:noFill/>
        </p:spPr>
        <p:txBody>
          <a:bodyPr wrap="square">
            <a:spAutoFit/>
          </a:bodyPr>
          <a:lstStyle/>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injection must be administered into the gluteus medius muscle</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preferred sites are the ventrogluteal or the upper-outer quadrant of the </a:t>
            </a:r>
            <a:r>
              <a:rPr kumimoji="0" lang="en-US" sz="1800" b="0" i="0" u="none" strike="noStrike" kern="1200" cap="none" spc="0" normalizeH="0" baseline="0" noProof="0" dirty="0" err="1">
                <a:ln>
                  <a:noFill/>
                </a:ln>
                <a:solidFill>
                  <a:prstClr val="black"/>
                </a:solidFill>
                <a:effectLst/>
                <a:uLnTx/>
                <a:uFillTx/>
                <a:latin typeface="Century Gothic"/>
                <a:ea typeface="+mn-ea"/>
                <a:cs typeface="+mn-cs"/>
              </a:rPr>
              <a:t>dorsogluteal</a:t>
            </a:r>
            <a:r>
              <a:rPr kumimoji="0" lang="en-US" sz="1800" b="0" i="0" u="none" strike="noStrike" kern="1200" cap="none" spc="0" normalizeH="0" baseline="0" noProof="0" dirty="0">
                <a:ln>
                  <a:noFill/>
                </a:ln>
                <a:solidFill>
                  <a:prstClr val="black"/>
                </a:solidFill>
                <a:effectLst/>
                <a:uLnTx/>
                <a:uFillTx/>
                <a:latin typeface="Century Gothic"/>
                <a:ea typeface="+mn-ea"/>
                <a:cs typeface="+mn-cs"/>
              </a:rPr>
              <a:t> muscle.</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It must not be administered intravenously, subcutaneously, or into any other muscle.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healthcare provider should use a sterile needle of appropriate length (considering the patient's build/BMI) and often employs the Z-track injection technique to minimize medication leakage from the site.</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injection is administered at a 90° angle.</a:t>
            </a:r>
          </a:p>
        </p:txBody>
      </p:sp>
      <p:sp>
        <p:nvSpPr>
          <p:cNvPr id="5" name="Title 1">
            <a:extLst>
              <a:ext uri="{FF2B5EF4-FFF2-40B4-BE49-F238E27FC236}">
                <a16:creationId xmlns:a16="http://schemas.microsoft.com/office/drawing/2014/main" id="{99217BBF-B54C-C6E1-C935-1396D0730344}"/>
              </a:ext>
            </a:extLst>
          </p:cNvPr>
          <p:cNvSpPr txBox="1">
            <a:spLocks/>
          </p:cNvSpPr>
          <p:nvPr/>
        </p:nvSpPr>
        <p:spPr>
          <a:xfrm>
            <a:off x="576072" y="679513"/>
            <a:ext cx="7772400" cy="962153"/>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300" dirty="0">
                <a:solidFill>
                  <a:schemeClr val="accent3"/>
                </a:solidFill>
                <a:latin typeface="Century Gothic" panose="020B0502020202020204" pitchFamily="34" charset="0"/>
              </a:rPr>
              <a:t>The Procedure of Administering Injectable Cabotegravir</a:t>
            </a:r>
          </a:p>
        </p:txBody>
      </p:sp>
      <p:sp>
        <p:nvSpPr>
          <p:cNvPr id="2" name="Google Shape;229;p13">
            <a:extLst>
              <a:ext uri="{FF2B5EF4-FFF2-40B4-BE49-F238E27FC236}">
                <a16:creationId xmlns:a16="http://schemas.microsoft.com/office/drawing/2014/main" id="{34DDB8E1-0B28-D84A-E9E0-16DF7FDC8B8C}"/>
              </a:ext>
            </a:extLst>
          </p:cNvPr>
          <p:cNvSpPr txBox="1"/>
          <p:nvPr/>
        </p:nvSpPr>
        <p:spPr>
          <a:xfrm>
            <a:off x="214478" y="6483032"/>
            <a:ext cx="6690101" cy="230802"/>
          </a:xfrm>
          <a:prstGeom prst="rect">
            <a:avLst/>
          </a:prstGeom>
          <a:noFill/>
          <a:ln>
            <a:noFill/>
          </a:ln>
        </p:spPr>
        <p:txBody>
          <a:bodyPr spcFirstLastPara="1" wrap="square" lIns="68569" tIns="34275" rIns="68569" bIns="34275" anchor="t" anchorCtr="0">
            <a:spAutoFit/>
          </a:bodyPr>
          <a:lstStyle/>
          <a:p>
            <a:pPr>
              <a:buSzPts val="1400"/>
            </a:pPr>
            <a:r>
              <a:rPr lang="en-US" sz="1050" dirty="0">
                <a:solidFill>
                  <a:schemeClr val="dk1"/>
                </a:solidFill>
                <a:latin typeface="Century Gothic" panose="020B0502020202020204" pitchFamily="34" charset="0"/>
              </a:rPr>
              <a:t>*BMI= kg/m</a:t>
            </a:r>
            <a:r>
              <a:rPr lang="en-US" sz="1050" baseline="30000" dirty="0">
                <a:solidFill>
                  <a:schemeClr val="dk1"/>
                </a:solidFill>
                <a:latin typeface="Century Gothic" panose="020B0502020202020204" pitchFamily="34" charset="0"/>
              </a:rPr>
              <a:t>2</a:t>
            </a:r>
            <a:r>
              <a:rPr lang="en-US" sz="1050" dirty="0">
                <a:solidFill>
                  <a:schemeClr val="dk1"/>
                </a:solidFill>
                <a:latin typeface="Century Gothic" panose="020B0502020202020204" pitchFamily="34" charset="0"/>
              </a:rPr>
              <a:t> where kg is a person’s weight in kilograms and m</a:t>
            </a:r>
            <a:r>
              <a:rPr lang="en-US" sz="1050" baseline="30000" dirty="0">
                <a:solidFill>
                  <a:schemeClr val="dk1"/>
                </a:solidFill>
                <a:latin typeface="Century Gothic" panose="020B0502020202020204" pitchFamily="34" charset="0"/>
              </a:rPr>
              <a:t>2</a:t>
            </a:r>
            <a:r>
              <a:rPr lang="en-US" sz="1050" dirty="0">
                <a:solidFill>
                  <a:schemeClr val="dk1"/>
                </a:solidFill>
                <a:latin typeface="Century Gothic" panose="020B0502020202020204" pitchFamily="34" charset="0"/>
              </a:rPr>
              <a:t> is their height in meters squared</a:t>
            </a:r>
            <a:r>
              <a:rPr lang="en-US" sz="1050" dirty="0">
                <a:solidFill>
                  <a:schemeClr val="dk1"/>
                </a:solidFill>
              </a:rPr>
              <a:t>.</a:t>
            </a:r>
            <a:endParaRPr sz="1050" dirty="0"/>
          </a:p>
        </p:txBody>
      </p:sp>
    </p:spTree>
    <p:extLst>
      <p:ext uri="{BB962C8B-B14F-4D97-AF65-F5344CB8AC3E}">
        <p14:creationId xmlns:p14="http://schemas.microsoft.com/office/powerpoint/2010/main" val="2658308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FFA8E-D71D-FDF1-BBE9-8B2791337F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FBBBCB-55FD-E35F-2C48-E6FC9868F59E}"/>
              </a:ext>
            </a:extLst>
          </p:cNvPr>
          <p:cNvSpPr>
            <a:spLocks noGrp="1"/>
          </p:cNvSpPr>
          <p:nvPr>
            <p:ph type="ctrTitle"/>
          </p:nvPr>
        </p:nvSpPr>
        <p:spPr>
          <a:xfrm>
            <a:off x="576072" y="679513"/>
            <a:ext cx="7772400" cy="756095"/>
          </a:xfrm>
        </p:spPr>
        <p:txBody>
          <a:bodyPr/>
          <a:lstStyle/>
          <a:p>
            <a:r>
              <a:rPr lang="en-US" sz="3300" dirty="0">
                <a:solidFill>
                  <a:schemeClr val="accent3"/>
                </a:solidFill>
                <a:latin typeface="Century Gothic" panose="020B0502020202020204" pitchFamily="34" charset="0"/>
              </a:rPr>
              <a:t>Injection Technique</a:t>
            </a:r>
          </a:p>
        </p:txBody>
      </p:sp>
      <p:pic>
        <p:nvPicPr>
          <p:cNvPr id="3" name="Google Shape;236;p14">
            <a:extLst>
              <a:ext uri="{FF2B5EF4-FFF2-40B4-BE49-F238E27FC236}">
                <a16:creationId xmlns:a16="http://schemas.microsoft.com/office/drawing/2014/main" id="{F4D4C8F2-F381-CB80-3C7A-58F2D9D4D70B}"/>
              </a:ext>
            </a:extLst>
          </p:cNvPr>
          <p:cNvPicPr preferRelativeResize="0"/>
          <p:nvPr/>
        </p:nvPicPr>
        <p:blipFill rotWithShape="1">
          <a:blip r:embed="rId2">
            <a:alphaModFix/>
          </a:blip>
          <a:srcRect/>
          <a:stretch/>
        </p:blipFill>
        <p:spPr>
          <a:xfrm>
            <a:off x="2122013" y="2185625"/>
            <a:ext cx="4899977" cy="3311522"/>
          </a:xfrm>
          <a:prstGeom prst="rect">
            <a:avLst/>
          </a:prstGeom>
          <a:noFill/>
          <a:ln>
            <a:noFill/>
          </a:ln>
        </p:spPr>
      </p:pic>
      <p:sp>
        <p:nvSpPr>
          <p:cNvPr id="4" name="Google Shape;237;p14">
            <a:extLst>
              <a:ext uri="{FF2B5EF4-FFF2-40B4-BE49-F238E27FC236}">
                <a16:creationId xmlns:a16="http://schemas.microsoft.com/office/drawing/2014/main" id="{AC0FC7AD-98F9-1D28-E4B8-025673796043}"/>
              </a:ext>
            </a:extLst>
          </p:cNvPr>
          <p:cNvSpPr txBox="1"/>
          <p:nvPr/>
        </p:nvSpPr>
        <p:spPr>
          <a:xfrm>
            <a:off x="205945" y="5901499"/>
            <a:ext cx="2250000" cy="553976"/>
          </a:xfrm>
          <a:prstGeom prst="rect">
            <a:avLst/>
          </a:prstGeom>
          <a:noFill/>
          <a:ln>
            <a:noFill/>
          </a:ln>
        </p:spPr>
        <p:txBody>
          <a:bodyPr spcFirstLastPara="1" wrap="square" lIns="68569" tIns="68569" rIns="68569" bIns="68569" anchor="t" anchorCtr="0">
            <a:spAutoFit/>
          </a:bodyPr>
          <a:lstStyle/>
          <a:p>
            <a:pPr defTabSz="914400">
              <a:buClr>
                <a:srgbClr val="000000"/>
              </a:buClr>
              <a:buFont typeface="Arial"/>
              <a:buNone/>
            </a:pPr>
            <a:r>
              <a:rPr lang="en-US" sz="1350" u="sng" kern="0" dirty="0">
                <a:solidFill>
                  <a:srgbClr val="009999"/>
                </a:solidFill>
                <a:latin typeface="Century Gothic"/>
                <a:ea typeface="Century Gothic"/>
                <a:cs typeface="Century Gothic"/>
                <a:sym typeface="Century Gothic"/>
                <a:hlinkClick r:id="rId3"/>
              </a:rPr>
              <a:t>Cabotegravir-LA Injection Technique</a:t>
            </a:r>
            <a:endParaRPr sz="1050" kern="0" dirty="0">
              <a:solidFill>
                <a:srgbClr val="000000"/>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035066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5BEA4-3765-FECD-7BCA-1FC1636836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43C867-10D6-D027-B9FD-80EE34EEA0F7}"/>
              </a:ext>
            </a:extLst>
          </p:cNvPr>
          <p:cNvSpPr>
            <a:spLocks noGrp="1"/>
          </p:cNvSpPr>
          <p:nvPr>
            <p:ph type="ctrTitle"/>
          </p:nvPr>
        </p:nvSpPr>
        <p:spPr/>
        <p:txBody>
          <a:bodyPr>
            <a:normAutofit/>
          </a:bodyPr>
          <a:lstStyle/>
          <a:p>
            <a:r>
              <a:rPr lang="en-US" sz="4400" dirty="0"/>
              <a:t>Unit 3</a:t>
            </a:r>
          </a:p>
        </p:txBody>
      </p:sp>
      <p:sp>
        <p:nvSpPr>
          <p:cNvPr id="3" name="Subtitle 2">
            <a:extLst>
              <a:ext uri="{FF2B5EF4-FFF2-40B4-BE49-F238E27FC236}">
                <a16:creationId xmlns:a16="http://schemas.microsoft.com/office/drawing/2014/main" id="{176D13CC-AD0E-159A-D990-7F1C86A9DD96}"/>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Missing Scheduled Injections</a:t>
            </a:r>
            <a:endParaRPr lang="en-US" sz="4400" dirty="0"/>
          </a:p>
        </p:txBody>
      </p:sp>
    </p:spTree>
    <p:extLst>
      <p:ext uri="{BB962C8B-B14F-4D97-AF65-F5344CB8AC3E}">
        <p14:creationId xmlns:p14="http://schemas.microsoft.com/office/powerpoint/2010/main" val="2565226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D2BE5-9CA6-B79F-9734-4C1663D281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320137-C1C4-E93B-EC37-F994C308B76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3 Learning Objectives</a:t>
            </a:r>
          </a:p>
        </p:txBody>
      </p:sp>
      <p:grpSp>
        <p:nvGrpSpPr>
          <p:cNvPr id="6" name="Google Shape;128;g3c251c46353_0_71">
            <a:extLst>
              <a:ext uri="{FF2B5EF4-FFF2-40B4-BE49-F238E27FC236}">
                <a16:creationId xmlns:a16="http://schemas.microsoft.com/office/drawing/2014/main" id="{137A5B64-B4FA-1B22-2F22-5BA0C61FA268}"/>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E0172514-4232-EAB6-A524-4259FBE55CA2}"/>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27F094CF-5B7E-EFCC-132B-E3BB703C32C5}"/>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How to manage missed injections for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00BB068A-6DF9-D3F3-84A2-50C223AA53D8}"/>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3</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4127450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D0217-1407-B7AD-AF75-F047D182AD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CE3A2F-39B4-2807-3795-D435B1D5D332}"/>
              </a:ext>
            </a:extLst>
          </p:cNvPr>
          <p:cNvSpPr>
            <a:spLocks noGrp="1"/>
          </p:cNvSpPr>
          <p:nvPr>
            <p:ph type="ctrTitle"/>
          </p:nvPr>
        </p:nvSpPr>
        <p:spPr>
          <a:xfrm>
            <a:off x="576072" y="679513"/>
            <a:ext cx="7772400" cy="756095"/>
          </a:xfrm>
        </p:spPr>
        <p:txBody>
          <a:bodyPr/>
          <a:lstStyle/>
          <a:p>
            <a:r>
              <a:rPr lang="en-US" sz="3300" dirty="0">
                <a:solidFill>
                  <a:schemeClr val="accent3"/>
                </a:solidFill>
                <a:latin typeface="Century Gothic" panose="020B0502020202020204" pitchFamily="34" charset="0"/>
              </a:rPr>
              <a:t>Algorithm for Managing Missed Cabotegravir Injections</a:t>
            </a:r>
          </a:p>
        </p:txBody>
      </p:sp>
      <p:pic>
        <p:nvPicPr>
          <p:cNvPr id="3" name="Google Shape;268;p16">
            <a:extLst>
              <a:ext uri="{FF2B5EF4-FFF2-40B4-BE49-F238E27FC236}">
                <a16:creationId xmlns:a16="http://schemas.microsoft.com/office/drawing/2014/main" id="{A659CC78-A912-F79D-FF1E-EFB55DF7E072}"/>
              </a:ext>
            </a:extLst>
          </p:cNvPr>
          <p:cNvPicPr preferRelativeResize="0"/>
          <p:nvPr/>
        </p:nvPicPr>
        <p:blipFill rotWithShape="1">
          <a:blip r:embed="rId2">
            <a:alphaModFix/>
          </a:blip>
          <a:srcRect/>
          <a:stretch/>
        </p:blipFill>
        <p:spPr>
          <a:xfrm>
            <a:off x="1667265" y="2030892"/>
            <a:ext cx="5639545" cy="4487353"/>
          </a:xfrm>
          <a:prstGeom prst="rect">
            <a:avLst/>
          </a:prstGeom>
          <a:noFill/>
          <a:ln>
            <a:noFill/>
          </a:ln>
        </p:spPr>
      </p:pic>
    </p:spTree>
    <p:extLst>
      <p:ext uri="{BB962C8B-B14F-4D97-AF65-F5344CB8AC3E}">
        <p14:creationId xmlns:p14="http://schemas.microsoft.com/office/powerpoint/2010/main" val="934859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0F388-0439-DC8F-54CD-9DB5980B63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4912F8-E6A0-DED7-675F-BFB6AF0F9F2E}"/>
              </a:ext>
            </a:extLst>
          </p:cNvPr>
          <p:cNvSpPr>
            <a:spLocks noGrp="1"/>
          </p:cNvSpPr>
          <p:nvPr>
            <p:ph type="ctrTitle"/>
          </p:nvPr>
        </p:nvSpPr>
        <p:spPr/>
        <p:txBody>
          <a:bodyPr>
            <a:normAutofit/>
          </a:bodyPr>
          <a:lstStyle/>
          <a:p>
            <a:r>
              <a:rPr lang="en-US" sz="4400" dirty="0"/>
              <a:t>Unit 4</a:t>
            </a:r>
          </a:p>
        </p:txBody>
      </p:sp>
      <p:sp>
        <p:nvSpPr>
          <p:cNvPr id="3" name="Subtitle 2">
            <a:extLst>
              <a:ext uri="{FF2B5EF4-FFF2-40B4-BE49-F238E27FC236}">
                <a16:creationId xmlns:a16="http://schemas.microsoft.com/office/drawing/2014/main" id="{B704E086-0097-CB48-D741-768480B386B0}"/>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Safety &amp; Potential Side Effects of Cabotegravir</a:t>
            </a:r>
            <a:endParaRPr lang="en-US" sz="4400" dirty="0"/>
          </a:p>
        </p:txBody>
      </p:sp>
    </p:spTree>
    <p:extLst>
      <p:ext uri="{BB962C8B-B14F-4D97-AF65-F5344CB8AC3E}">
        <p14:creationId xmlns:p14="http://schemas.microsoft.com/office/powerpoint/2010/main" val="1701208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07A4F-4319-B848-C7BC-4245545D3C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3E7C56-5CD6-EA2D-0117-B65B3A312564}"/>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4 Learning Objectives</a:t>
            </a:r>
          </a:p>
        </p:txBody>
      </p:sp>
      <p:grpSp>
        <p:nvGrpSpPr>
          <p:cNvPr id="6" name="Google Shape;128;g3c251c46353_0_71">
            <a:extLst>
              <a:ext uri="{FF2B5EF4-FFF2-40B4-BE49-F238E27FC236}">
                <a16:creationId xmlns:a16="http://schemas.microsoft.com/office/drawing/2014/main" id="{F3BB8338-03E1-EC79-E377-DF98F9435B45}"/>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7B185414-AFFB-5801-E299-5432CD9416EF}"/>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CC276D21-429A-9E75-253F-3D5335E6A338}"/>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side effects of Injectable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drug interactions</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61637A2A-38CE-410C-B955-B942D0CB283C}"/>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4</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1655760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EF2DE-05B0-3222-A05C-77F227B360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2D614C-32D0-BBBA-DC5E-19B971648670}"/>
              </a:ext>
            </a:extLst>
          </p:cNvPr>
          <p:cNvSpPr>
            <a:spLocks noGrp="1"/>
          </p:cNvSpPr>
          <p:nvPr>
            <p:ph type="ctrTitle"/>
          </p:nvPr>
        </p:nvSpPr>
        <p:spPr>
          <a:xfrm>
            <a:off x="576072" y="679513"/>
            <a:ext cx="7772400" cy="756095"/>
          </a:xfrm>
        </p:spPr>
        <p:txBody>
          <a:bodyPr/>
          <a:lstStyle/>
          <a:p>
            <a:r>
              <a:rPr lang="en-US" sz="3300" dirty="0">
                <a:solidFill>
                  <a:schemeClr val="accent3"/>
                </a:solidFill>
                <a:latin typeface="Century Gothic" panose="020B0502020202020204" pitchFamily="34" charset="0"/>
              </a:rPr>
              <a:t>Side Effects</a:t>
            </a:r>
          </a:p>
        </p:txBody>
      </p:sp>
      <p:sp>
        <p:nvSpPr>
          <p:cNvPr id="6" name="TextBox 5">
            <a:extLst>
              <a:ext uri="{FF2B5EF4-FFF2-40B4-BE49-F238E27FC236}">
                <a16:creationId xmlns:a16="http://schemas.microsoft.com/office/drawing/2014/main" id="{BD80FD75-3F68-AC25-2C3B-090AC6BF0665}"/>
              </a:ext>
            </a:extLst>
          </p:cNvPr>
          <p:cNvSpPr txBox="1"/>
          <p:nvPr/>
        </p:nvSpPr>
        <p:spPr>
          <a:xfrm>
            <a:off x="159390" y="1860771"/>
            <a:ext cx="5998129" cy="4555093"/>
          </a:xfrm>
          <a:prstGeom prst="rect">
            <a:avLst/>
          </a:prstGeom>
          <a:noFill/>
        </p:spPr>
        <p:txBody>
          <a:bodyPr wrap="square">
            <a:spAutoFit/>
          </a:bodyPr>
          <a:lstStyle/>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While Cabotegravir-LA is generally safe, side effects may be observed among people receiving it.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The most common side effects include: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Injection Site Reactions (ISRs), particularly redness, pain, tenderness and swelling</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Headache </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Nausea </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sz="1500" b="0" i="0" u="none" strike="noStrike" kern="1200" cap="none" spc="0" normalizeH="0" baseline="0" noProof="0" dirty="0" err="1">
                <a:ln>
                  <a:noFill/>
                </a:ln>
                <a:solidFill>
                  <a:prstClr val="black"/>
                </a:solidFill>
                <a:effectLst/>
                <a:uLnTx/>
                <a:uFillTx/>
                <a:latin typeface="Century Gothic"/>
                <a:ea typeface="+mn-ea"/>
                <a:cs typeface="+mn-cs"/>
              </a:rPr>
              <a:t>Diarrhoea</a:t>
            </a:r>
            <a:r>
              <a:rPr kumimoji="0" lang="en-US" sz="1500" b="0" i="0" u="none" strike="noStrike" kern="1200" cap="none" spc="0" normalizeH="0" baseline="0" noProof="0" dirty="0">
                <a:ln>
                  <a:noFill/>
                </a:ln>
                <a:solidFill>
                  <a:prstClr val="black"/>
                </a:solidFill>
                <a:effectLst/>
                <a:uLnTx/>
                <a:uFillTx/>
                <a:latin typeface="Century Gothic"/>
                <a:ea typeface="+mn-ea"/>
                <a:cs typeface="+mn-cs"/>
              </a:rPr>
              <a:t> </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Tiredness </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Injection Site Reactions (ISRs), particularly redness, pain, tenderness and swelling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Clients should be counselled on the occurrence of possible side effects and informed and assured that these do not indicate a more serious underlying condition. </a:t>
            </a:r>
          </a:p>
        </p:txBody>
      </p:sp>
      <p:pic>
        <p:nvPicPr>
          <p:cNvPr id="5" name="Google Shape;293;p19">
            <a:extLst>
              <a:ext uri="{FF2B5EF4-FFF2-40B4-BE49-F238E27FC236}">
                <a16:creationId xmlns:a16="http://schemas.microsoft.com/office/drawing/2014/main" id="{02DA04D6-9D98-78CF-A641-F2F963F8F8DE}"/>
              </a:ext>
            </a:extLst>
          </p:cNvPr>
          <p:cNvPicPr preferRelativeResize="0">
            <a:picLocks/>
          </p:cNvPicPr>
          <p:nvPr/>
        </p:nvPicPr>
        <p:blipFill rotWithShape="1">
          <a:blip r:embed="rId2">
            <a:alphaModFix/>
          </a:blip>
          <a:srcRect l="22372" t="1" r="23772" b="-6278"/>
          <a:stretch/>
        </p:blipFill>
        <p:spPr>
          <a:xfrm>
            <a:off x="6584310" y="2338721"/>
            <a:ext cx="2400300" cy="3839766"/>
          </a:xfrm>
          <a:prstGeom prst="rect">
            <a:avLst/>
          </a:prstGeom>
          <a:noFill/>
          <a:ln>
            <a:noFill/>
          </a:ln>
        </p:spPr>
      </p:pic>
    </p:spTree>
    <p:extLst>
      <p:ext uri="{BB962C8B-B14F-4D97-AF65-F5344CB8AC3E}">
        <p14:creationId xmlns:p14="http://schemas.microsoft.com/office/powerpoint/2010/main" val="1789986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9A491-D995-9B26-8DEB-D1D1EA143B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DE8DFA-8F50-2EF6-396B-C0370934CB47}"/>
              </a:ext>
            </a:extLst>
          </p:cNvPr>
          <p:cNvSpPr>
            <a:spLocks noGrp="1"/>
          </p:cNvSpPr>
          <p:nvPr>
            <p:ph type="ctrTitle"/>
          </p:nvPr>
        </p:nvSpPr>
        <p:spPr>
          <a:xfrm>
            <a:off x="576072" y="679513"/>
            <a:ext cx="7772400" cy="756095"/>
          </a:xfrm>
        </p:spPr>
        <p:txBody>
          <a:bodyPr/>
          <a:lstStyle/>
          <a:p>
            <a:r>
              <a:rPr lang="en-US" sz="3300" dirty="0">
                <a:solidFill>
                  <a:schemeClr val="accent3"/>
                </a:solidFill>
                <a:latin typeface="Century Gothic" panose="020B0502020202020204" pitchFamily="34" charset="0"/>
              </a:rPr>
              <a:t>Drug Interactions and Considerations</a:t>
            </a:r>
          </a:p>
        </p:txBody>
      </p:sp>
      <p:sp>
        <p:nvSpPr>
          <p:cNvPr id="6" name="TextBox 5">
            <a:extLst>
              <a:ext uri="{FF2B5EF4-FFF2-40B4-BE49-F238E27FC236}">
                <a16:creationId xmlns:a16="http://schemas.microsoft.com/office/drawing/2014/main" id="{8842D5D7-7644-4BAA-C265-5032D0C74E80}"/>
              </a:ext>
            </a:extLst>
          </p:cNvPr>
          <p:cNvSpPr txBox="1"/>
          <p:nvPr/>
        </p:nvSpPr>
        <p:spPr>
          <a:xfrm>
            <a:off x="197141" y="1843993"/>
            <a:ext cx="8749717" cy="4862870"/>
          </a:xfrm>
          <a:prstGeom prst="rect">
            <a:avLst/>
          </a:prstGeom>
          <a:noFill/>
        </p:spPr>
        <p:txBody>
          <a:bodyPr wrap="square">
            <a:spAutoFit/>
          </a:bodyPr>
          <a:lstStyle/>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Drug-drug interactions can bring a change in a drug's effect on the body when the drug is taken together with a second drug</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Concomitant Use CAB-LA concomitantly with other drugs cautiously</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The concomitant use of injectable Cabotegravir and other drugs may result in increased or reduced drug concentration of Cabotegravir</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Cabotegravir can be used safely with contraception – no known drug-drug interactions</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Use of gender-affirming hormones by transgender women does not affect drug levels of Cabotegravir</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There are also no known interactions between Cabotegravir-LA and recreational drugs or alcohol, but alcohol and drug use could affect the ability to attend necessary health appointments, potentially resulting in missed injections.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However, do not use anticonvulsants and antimycobacterial at the same time with CAB-LA – these reduce its concentration</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entury Gothic"/>
                <a:ea typeface="+mn-ea"/>
                <a:cs typeface="+mn-cs"/>
              </a:rPr>
              <a:t>Clients using non-steroidal anti-inflammatory drugs (NSAIDs) for pain, anticoagulants, or other antiplatelets such as high-dose Aspirin within the past week may have a higher likelihood of bruising or bleeding at the injection site</a:t>
            </a:r>
          </a:p>
        </p:txBody>
      </p:sp>
    </p:spTree>
    <p:extLst>
      <p:ext uri="{BB962C8B-B14F-4D97-AF65-F5344CB8AC3E}">
        <p14:creationId xmlns:p14="http://schemas.microsoft.com/office/powerpoint/2010/main" val="2322617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34F1-1861-C579-DDF4-50E9379B150B}"/>
              </a:ext>
            </a:extLst>
          </p:cNvPr>
          <p:cNvSpPr>
            <a:spLocks noGrp="1"/>
          </p:cNvSpPr>
          <p:nvPr>
            <p:ph type="ctrTitle"/>
          </p:nvPr>
        </p:nvSpPr>
        <p:spPr>
          <a:xfrm>
            <a:off x="576072" y="679513"/>
            <a:ext cx="7772400" cy="962153"/>
          </a:xfrm>
        </p:spPr>
        <p:txBody>
          <a:bodyPr/>
          <a:lstStyle/>
          <a:p>
            <a:r>
              <a:rPr lang="en-US" sz="4400" b="1" dirty="0">
                <a:solidFill>
                  <a:schemeClr val="accent3"/>
                </a:solidFill>
                <a:latin typeface="Century Gothic" panose="020B0502020202020204" pitchFamily="34" charset="0"/>
              </a:rPr>
              <a:t>Module 5 Units</a:t>
            </a:r>
          </a:p>
        </p:txBody>
      </p:sp>
      <p:sp>
        <p:nvSpPr>
          <p:cNvPr id="3" name="Subtitle 2">
            <a:extLst>
              <a:ext uri="{FF2B5EF4-FFF2-40B4-BE49-F238E27FC236}">
                <a16:creationId xmlns:a16="http://schemas.microsoft.com/office/drawing/2014/main" id="{FE0F5AA8-0F36-8815-4137-1ECB3A84F943}"/>
              </a:ext>
            </a:extLst>
          </p:cNvPr>
          <p:cNvSpPr>
            <a:spLocks noGrp="1"/>
          </p:cNvSpPr>
          <p:nvPr>
            <p:ph type="subTitle" idx="1"/>
          </p:nvPr>
        </p:nvSpPr>
        <p:spPr>
          <a:xfrm>
            <a:off x="679507" y="2010170"/>
            <a:ext cx="7860485" cy="3264408"/>
          </a:xfrm>
        </p:spPr>
        <p:txBody>
          <a:bodyPr/>
          <a:lstStyle/>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rgbClr val="007E00"/>
                </a:solidFill>
                <a:effectLst/>
                <a:uLnTx/>
                <a:uFillTx/>
                <a:latin typeface="Century Gothic"/>
                <a:ea typeface="Century Gothic"/>
                <a:cs typeface="Century Gothic"/>
                <a:sym typeface="Century Gothic"/>
              </a:rPr>
              <a:t>Unit 1: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Overview of Injectable Cabotegravir </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rgbClr val="007E00"/>
                </a:solidFill>
                <a:effectLst/>
                <a:uLnTx/>
                <a:uFillTx/>
                <a:latin typeface="Century Gothic"/>
                <a:ea typeface="Century Gothic"/>
                <a:cs typeface="Century Gothic"/>
                <a:sym typeface="Century Gothic"/>
              </a:rPr>
              <a:t>Unit 2: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Method of Administration </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rgbClr val="007E00"/>
                </a:solidFill>
                <a:effectLst/>
                <a:uLnTx/>
                <a:uFillTx/>
                <a:latin typeface="Century Gothic"/>
                <a:ea typeface="Century Gothic"/>
                <a:cs typeface="Century Gothic"/>
                <a:sym typeface="Century Gothic"/>
              </a:rPr>
              <a:t>Unit 3: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Missing Scheduled Injections </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rgbClr val="007E00"/>
                </a:solidFill>
                <a:effectLst/>
                <a:uLnTx/>
                <a:uFillTx/>
                <a:latin typeface="Century Gothic"/>
                <a:ea typeface="Century Gothic"/>
                <a:cs typeface="Century Gothic"/>
                <a:sym typeface="Century Gothic"/>
              </a:rPr>
              <a:t>Unit 4: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Safety and Potential Side effects</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chemeClr val="accent6">
                    <a:lumMod val="75000"/>
                  </a:schemeClr>
                </a:solidFill>
                <a:effectLst/>
                <a:uLnTx/>
                <a:uFillTx/>
                <a:latin typeface="Century Gothic"/>
                <a:ea typeface="Century Gothic"/>
                <a:cs typeface="Century Gothic"/>
                <a:sym typeface="Century Gothic"/>
              </a:rPr>
              <a:t>Unit 5:</a:t>
            </a:r>
            <a:r>
              <a:rPr kumimoji="0" lang="en-US" sz="1600" b="1" i="0" u="none" strike="noStrike" kern="0" cap="none" spc="0" normalizeH="0" baseline="0" noProof="0" dirty="0">
                <a:ln>
                  <a:noFill/>
                </a:ln>
                <a:solidFill>
                  <a:srgbClr val="00B050"/>
                </a:solidFill>
                <a:effectLst/>
                <a:uLnTx/>
                <a:uFillTx/>
                <a:latin typeface="Century Gothic"/>
                <a:ea typeface="Century Gothic"/>
                <a:cs typeface="Century Gothic"/>
                <a:sym typeface="Century Gothic"/>
              </a:rPr>
              <a:t>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Hepatitis and Other STI </a:t>
            </a:r>
            <a:endParaRPr lang="en-US" sz="1600" kern="0" dirty="0">
              <a:solidFill>
                <a:srgbClr val="000000"/>
              </a:solidFill>
              <a:latin typeface="Arial"/>
              <a:cs typeface="Arial"/>
              <a:sym typeface="Arial"/>
            </a:endParaRP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chemeClr val="accent6">
                    <a:lumMod val="75000"/>
                  </a:schemeClr>
                </a:solidFill>
                <a:effectLst/>
                <a:uLnTx/>
                <a:uFillTx/>
                <a:latin typeface="Century Gothic"/>
                <a:ea typeface="Century Gothic"/>
                <a:cs typeface="Century Gothic"/>
                <a:sym typeface="Century Gothic"/>
              </a:rPr>
              <a:t>Unit 6</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 Drug Resistance, Discontinuation, and Restarting Injectable Cabotegravir</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chemeClr val="accent6">
                    <a:lumMod val="75000"/>
                  </a:schemeClr>
                </a:solidFill>
                <a:effectLst/>
                <a:uLnTx/>
                <a:uFillTx/>
                <a:latin typeface="Century Gothic"/>
                <a:ea typeface="Century Gothic"/>
                <a:cs typeface="Century Gothic"/>
                <a:sym typeface="Century Gothic"/>
              </a:rPr>
              <a:t>Unit 7: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Transitioning from Cabotegravir to Other PrEP Products</a:t>
            </a:r>
            <a:endParaRPr lang="en-US" sz="1600" kern="0" dirty="0">
              <a:solidFill>
                <a:srgbClr val="000000"/>
              </a:solidFill>
              <a:latin typeface="Arial"/>
              <a:cs typeface="Arial"/>
              <a:sym typeface="Arial"/>
            </a:endParaRP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600" b="1" i="0" u="none" strike="noStrike" kern="0" cap="none" spc="0" normalizeH="0" baseline="0" noProof="0" dirty="0">
                <a:ln>
                  <a:noFill/>
                </a:ln>
                <a:solidFill>
                  <a:schemeClr val="accent6">
                    <a:lumMod val="75000"/>
                  </a:schemeClr>
                </a:solidFill>
                <a:effectLst/>
                <a:uLnTx/>
                <a:uFillTx/>
                <a:latin typeface="Century Gothic"/>
                <a:ea typeface="Century Gothic"/>
                <a:cs typeface="Century Gothic"/>
                <a:sym typeface="Century Gothic"/>
              </a:rPr>
              <a:t>Unit 8: </a:t>
            </a:r>
            <a:r>
              <a:rPr kumimoji="0" lang="en-US" sz="16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Managing Clients who test HIV positive while on Cabotegravir</a:t>
            </a:r>
            <a:endParaRPr kumimoji="0" lang="en-US" sz="16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endParaRPr>
          </a:p>
          <a:p>
            <a:endParaRPr lang="en-US" dirty="0"/>
          </a:p>
        </p:txBody>
      </p:sp>
    </p:spTree>
    <p:extLst>
      <p:ext uri="{BB962C8B-B14F-4D97-AF65-F5344CB8AC3E}">
        <p14:creationId xmlns:p14="http://schemas.microsoft.com/office/powerpoint/2010/main" val="340717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D1B64-BF6C-50CC-BE86-98CB883385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E9B1C7-6501-7124-0884-2313B0CCF70B}"/>
              </a:ext>
            </a:extLst>
          </p:cNvPr>
          <p:cNvSpPr>
            <a:spLocks noGrp="1"/>
          </p:cNvSpPr>
          <p:nvPr>
            <p:ph type="ctrTitle"/>
          </p:nvPr>
        </p:nvSpPr>
        <p:spPr>
          <a:xfrm>
            <a:off x="576072" y="679513"/>
            <a:ext cx="7772400" cy="756095"/>
          </a:xfrm>
        </p:spPr>
        <p:txBody>
          <a:bodyPr/>
          <a:lstStyle/>
          <a:p>
            <a:r>
              <a:rPr lang="en-US" sz="3000" dirty="0">
                <a:solidFill>
                  <a:schemeClr val="accent3"/>
                </a:solidFill>
                <a:latin typeface="Century Gothic" panose="020B0502020202020204" pitchFamily="34" charset="0"/>
              </a:rPr>
              <a:t>Cabotegravir Drug to Drug Interactions</a:t>
            </a:r>
          </a:p>
        </p:txBody>
      </p:sp>
      <p:graphicFrame>
        <p:nvGraphicFramePr>
          <p:cNvPr id="3" name="Google Shape;307;p21">
            <a:extLst>
              <a:ext uri="{FF2B5EF4-FFF2-40B4-BE49-F238E27FC236}">
                <a16:creationId xmlns:a16="http://schemas.microsoft.com/office/drawing/2014/main" id="{2881CB17-A350-303D-FE5A-CA9A0F5F3508}"/>
              </a:ext>
            </a:extLst>
          </p:cNvPr>
          <p:cNvGraphicFramePr/>
          <p:nvPr>
            <p:extLst>
              <p:ext uri="{D42A27DB-BD31-4B8C-83A1-F6EECF244321}">
                <p14:modId xmlns:p14="http://schemas.microsoft.com/office/powerpoint/2010/main" val="4138622001"/>
              </p:ext>
            </p:extLst>
          </p:nvPr>
        </p:nvGraphicFramePr>
        <p:xfrm>
          <a:off x="285226" y="1871218"/>
          <a:ext cx="8758107" cy="4777780"/>
        </p:xfrm>
        <a:graphic>
          <a:graphicData uri="http://schemas.openxmlformats.org/drawingml/2006/table">
            <a:tbl>
              <a:tblPr firstRow="1" bandRow="1">
                <a:noFill/>
              </a:tblPr>
              <a:tblGrid>
                <a:gridCol w="1835295">
                  <a:extLst>
                    <a:ext uri="{9D8B030D-6E8A-4147-A177-3AD203B41FA5}">
                      <a16:colId xmlns:a16="http://schemas.microsoft.com/office/drawing/2014/main" val="20000"/>
                    </a:ext>
                  </a:extLst>
                </a:gridCol>
                <a:gridCol w="2181574">
                  <a:extLst>
                    <a:ext uri="{9D8B030D-6E8A-4147-A177-3AD203B41FA5}">
                      <a16:colId xmlns:a16="http://schemas.microsoft.com/office/drawing/2014/main" val="20001"/>
                    </a:ext>
                  </a:extLst>
                </a:gridCol>
                <a:gridCol w="4741238">
                  <a:extLst>
                    <a:ext uri="{9D8B030D-6E8A-4147-A177-3AD203B41FA5}">
                      <a16:colId xmlns:a16="http://schemas.microsoft.com/office/drawing/2014/main" val="20002"/>
                    </a:ext>
                  </a:extLst>
                </a:gridCol>
              </a:tblGrid>
              <a:tr h="974141">
                <a:tc>
                  <a:txBody>
                    <a:bodyPr/>
                    <a:lstStyle/>
                    <a:p>
                      <a:pPr marL="0" marR="0" lvl="0" indent="0" algn="l" rtl="0">
                        <a:lnSpc>
                          <a:spcPct val="100000"/>
                        </a:lnSpc>
                        <a:spcBef>
                          <a:spcPts val="0"/>
                        </a:spcBef>
                        <a:spcAft>
                          <a:spcPts val="0"/>
                        </a:spcAft>
                        <a:buNone/>
                      </a:pPr>
                      <a:r>
                        <a:rPr lang="en-US" sz="1200" b="1" i="0" u="none" strike="noStrike" cap="none" dirty="0">
                          <a:solidFill>
                            <a:srgbClr val="000000"/>
                          </a:solidFill>
                          <a:latin typeface="Century Gothic"/>
                          <a:ea typeface="Century Gothic"/>
                          <a:cs typeface="Century Gothic"/>
                          <a:sym typeface="Century Gothic"/>
                        </a:rPr>
                        <a:t>Concomitant Drug Class: Drug Name Effect on Concentration Clinical Comment </a:t>
                      </a:r>
                      <a:endParaRPr sz="1200" b="1" u="none" strike="noStrike" cap="none" dirty="0">
                        <a:latin typeface="Century Gothic"/>
                        <a:ea typeface="Century Gothic"/>
                        <a:cs typeface="Century Gothic"/>
                        <a:sym typeface="Century Gothic"/>
                      </a:endParaRPr>
                    </a:p>
                  </a:txBody>
                  <a:tcPr marL="68588" marR="68588" marT="34294" marB="34294">
                    <a:solidFill>
                      <a:schemeClr val="bg1">
                        <a:lumMod val="85000"/>
                      </a:schemeClr>
                    </a:solidFill>
                  </a:tcPr>
                </a:tc>
                <a:tc>
                  <a:txBody>
                    <a:bodyPr/>
                    <a:lstStyle/>
                    <a:p>
                      <a:pPr marL="0" marR="0" lvl="0" indent="0" algn="l" rtl="0">
                        <a:lnSpc>
                          <a:spcPct val="100000"/>
                        </a:lnSpc>
                        <a:spcBef>
                          <a:spcPts val="0"/>
                        </a:spcBef>
                        <a:spcAft>
                          <a:spcPts val="0"/>
                        </a:spcAft>
                        <a:buNone/>
                      </a:pPr>
                      <a:r>
                        <a:rPr lang="en-US" sz="1200" b="1" i="0" u="none" strike="noStrike" cap="none" dirty="0">
                          <a:solidFill>
                            <a:srgbClr val="000000"/>
                          </a:solidFill>
                          <a:latin typeface="Century Gothic"/>
                          <a:ea typeface="Century Gothic"/>
                          <a:cs typeface="Century Gothic"/>
                          <a:sym typeface="Century Gothic"/>
                        </a:rPr>
                        <a:t>Concomitant Drug Class: Drug Name Effect on Concentration Clinical Comment </a:t>
                      </a:r>
                      <a:endParaRPr sz="1200" b="1" u="none" strike="noStrike" cap="none" dirty="0">
                        <a:latin typeface="Century Gothic"/>
                        <a:ea typeface="Century Gothic"/>
                        <a:cs typeface="Century Gothic"/>
                        <a:sym typeface="Century Gothic"/>
                      </a:endParaRPr>
                    </a:p>
                  </a:txBody>
                  <a:tcPr marL="68588" marR="68588" marT="34294" marB="34294">
                    <a:solidFill>
                      <a:schemeClr val="bg1">
                        <a:lumMod val="85000"/>
                      </a:schemeClr>
                    </a:solidFill>
                  </a:tcPr>
                </a:tc>
                <a:tc>
                  <a:txBody>
                    <a:bodyPr/>
                    <a:lstStyle/>
                    <a:p>
                      <a:pPr marL="0" marR="0" lvl="0" indent="0" algn="l" rtl="0">
                        <a:lnSpc>
                          <a:spcPct val="100000"/>
                        </a:lnSpc>
                        <a:spcBef>
                          <a:spcPts val="0"/>
                        </a:spcBef>
                        <a:spcAft>
                          <a:spcPts val="0"/>
                        </a:spcAft>
                        <a:buNone/>
                      </a:pPr>
                      <a:r>
                        <a:rPr lang="en-US" sz="1200" b="1" i="0" u="none" strike="noStrike" cap="none" dirty="0">
                          <a:solidFill>
                            <a:srgbClr val="000000"/>
                          </a:solidFill>
                          <a:latin typeface="Century Gothic"/>
                          <a:ea typeface="Century Gothic"/>
                          <a:cs typeface="Century Gothic"/>
                          <a:sym typeface="Century Gothic"/>
                        </a:rPr>
                        <a:t>Concomitant Drug Class: Drug Name Effect on Concentration Clinical Comment </a:t>
                      </a:r>
                      <a:endParaRPr sz="1200" b="1" u="none" strike="noStrike" cap="none" dirty="0">
                        <a:latin typeface="Century Gothic"/>
                        <a:ea typeface="Century Gothic"/>
                        <a:cs typeface="Century Gothic"/>
                        <a:sym typeface="Century Gothic"/>
                      </a:endParaRPr>
                    </a:p>
                  </a:txBody>
                  <a:tcPr marL="68588" marR="68588" marT="34294" marB="34294">
                    <a:solidFill>
                      <a:schemeClr val="bg1">
                        <a:lumMod val="85000"/>
                      </a:schemeClr>
                    </a:solidFill>
                  </a:tcPr>
                </a:tc>
                <a:extLst>
                  <a:ext uri="{0D108BD9-81ED-4DB2-BD59-A6C34878D82A}">
                    <a16:rowId xmlns:a16="http://schemas.microsoft.com/office/drawing/2014/main" val="10000"/>
                  </a:ext>
                </a:extLst>
              </a:tr>
              <a:tr h="688825">
                <a:tc>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Anticonvulsants: Carbamazepine, Oxcarbazepine, Phenobarbital, Phenytoin </a:t>
                      </a:r>
                      <a:endParaRPr sz="1100" u="none" strike="noStrike" cap="none" dirty="0">
                        <a:latin typeface="Century Gothic"/>
                        <a:ea typeface="Century Gothic"/>
                        <a:cs typeface="Century Gothic"/>
                        <a:sym typeface="Century Gothic"/>
                      </a:endParaRPr>
                    </a:p>
                  </a:txBody>
                  <a:tcPr marL="68588" marR="68588" marT="34294" marB="34294"/>
                </a:tc>
                <a:tc>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a:t>
                      </a:r>
                      <a:endParaRPr sz="1100" u="none" strike="noStrike" cap="none" dirty="0">
                        <a:latin typeface="Century Gothic"/>
                        <a:ea typeface="Century Gothic"/>
                        <a:cs typeface="Century Gothic"/>
                        <a:sym typeface="Century Gothic"/>
                      </a:endParaRPr>
                    </a:p>
                  </a:txBody>
                  <a:tcPr marL="68588" marR="68588" marT="34294" marB="34294"/>
                </a:tc>
                <a:tc rowSpan="2">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Contraindicated </a:t>
                      </a:r>
                      <a:endParaRPr sz="1100" u="none" strike="noStrike" cap="none" dirty="0">
                        <a:latin typeface="Century Gothic"/>
                        <a:ea typeface="Century Gothic"/>
                        <a:cs typeface="Century Gothic"/>
                        <a:sym typeface="Century Gothic"/>
                      </a:endParaRPr>
                    </a:p>
                  </a:txBody>
                  <a:tcPr marL="68588" marR="68588" marT="34294" marB="34294"/>
                </a:tc>
                <a:extLst>
                  <a:ext uri="{0D108BD9-81ED-4DB2-BD59-A6C34878D82A}">
                    <a16:rowId xmlns:a16="http://schemas.microsoft.com/office/drawing/2014/main" val="10001"/>
                  </a:ext>
                </a:extLst>
              </a:tr>
              <a:tr h="382685">
                <a:tc>
                  <a:txBody>
                    <a:bodyPr/>
                    <a:lstStyle/>
                    <a:p>
                      <a:pPr marL="0" marR="0" lvl="0" indent="0" algn="l" rtl="0">
                        <a:lnSpc>
                          <a:spcPct val="100000"/>
                        </a:lnSpc>
                        <a:spcBef>
                          <a:spcPts val="0"/>
                        </a:spcBef>
                        <a:spcAft>
                          <a:spcPts val="0"/>
                        </a:spcAft>
                        <a:buNone/>
                      </a:pPr>
                      <a:r>
                        <a:rPr lang="en-US" sz="1100" i="0" u="none" strike="noStrike" cap="none">
                          <a:solidFill>
                            <a:schemeClr val="dk1"/>
                          </a:solidFill>
                          <a:latin typeface="Century Gothic"/>
                          <a:ea typeface="Century Gothic"/>
                          <a:cs typeface="Century Gothic"/>
                          <a:sym typeface="Century Gothic"/>
                        </a:rPr>
                        <a:t>Antimycobacterial: Rifampin, Rifapentine</a:t>
                      </a:r>
                      <a:endParaRPr sz="1100" u="none" strike="noStrike" cap="none">
                        <a:latin typeface="Century Gothic"/>
                        <a:ea typeface="Century Gothic"/>
                        <a:cs typeface="Century Gothic"/>
                        <a:sym typeface="Century Gothic"/>
                      </a:endParaRPr>
                    </a:p>
                  </a:txBody>
                  <a:tcPr marL="68588" marR="68588" marT="34294" marB="34294"/>
                </a:tc>
                <a:tc>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a:t>
                      </a:r>
                      <a:endParaRPr sz="1100" u="none" strike="noStrike" cap="none" dirty="0">
                        <a:latin typeface="Century Gothic"/>
                        <a:ea typeface="Century Gothic"/>
                        <a:cs typeface="Century Gothic"/>
                        <a:sym typeface="Century Gothic"/>
                      </a:endParaRPr>
                    </a:p>
                  </a:txBody>
                  <a:tcPr marL="68588" marR="68588" marT="34294" marB="34294"/>
                </a:tc>
                <a:tc vMerge="1">
                  <a:txBody>
                    <a:bodyPr/>
                    <a:lstStyle/>
                    <a:p>
                      <a:endParaRPr lang="en-ZM"/>
                    </a:p>
                  </a:txBody>
                  <a:tcPr/>
                </a:tc>
                <a:extLst>
                  <a:ext uri="{0D108BD9-81ED-4DB2-BD59-A6C34878D82A}">
                    <a16:rowId xmlns:a16="http://schemas.microsoft.com/office/drawing/2014/main" val="10002"/>
                  </a:ext>
                </a:extLst>
              </a:tr>
              <a:tr h="1339427">
                <a:tc>
                  <a:txBody>
                    <a:bodyPr/>
                    <a:lstStyle/>
                    <a:p>
                      <a:pPr marL="0" marR="0" lvl="0" indent="0" algn="l" rtl="0">
                        <a:lnSpc>
                          <a:spcPct val="100000"/>
                        </a:lnSpc>
                        <a:spcBef>
                          <a:spcPts val="0"/>
                        </a:spcBef>
                        <a:spcAft>
                          <a:spcPts val="0"/>
                        </a:spcAft>
                        <a:buNone/>
                      </a:pPr>
                      <a:r>
                        <a:rPr lang="en-US" sz="1100" i="0" u="none" strike="noStrike" cap="none">
                          <a:solidFill>
                            <a:schemeClr val="dk1"/>
                          </a:solidFill>
                          <a:latin typeface="Century Gothic"/>
                          <a:ea typeface="Century Gothic"/>
                          <a:cs typeface="Century Gothic"/>
                          <a:sym typeface="Century Gothic"/>
                        </a:rPr>
                        <a:t>Antimycobacterial: Rifabutin </a:t>
                      </a:r>
                      <a:endParaRPr sz="1100" u="none" strike="noStrike" cap="none">
                        <a:latin typeface="Century Gothic"/>
                        <a:ea typeface="Century Gothic"/>
                        <a:cs typeface="Century Gothic"/>
                        <a:sym typeface="Century Gothic"/>
                      </a:endParaRPr>
                    </a:p>
                  </a:txBody>
                  <a:tcPr marL="68588" marR="68588" marT="34294" marB="34294"/>
                </a:tc>
                <a:tc>
                  <a:txBody>
                    <a:bodyPr/>
                    <a:lstStyle/>
                    <a:p>
                      <a:pPr marL="0" marR="0" lvl="0" indent="0" algn="l" rtl="0">
                        <a:lnSpc>
                          <a:spcPct val="100000"/>
                        </a:lnSpc>
                        <a:spcBef>
                          <a:spcPts val="0"/>
                        </a:spcBef>
                        <a:spcAft>
                          <a:spcPts val="0"/>
                        </a:spcAft>
                        <a:buNone/>
                      </a:pPr>
                      <a:r>
                        <a:rPr lang="en-US" sz="1100" i="0" u="none" strike="noStrike" cap="none">
                          <a:solidFill>
                            <a:schemeClr val="dk1"/>
                          </a:solidFill>
                          <a:latin typeface="Century Gothic"/>
                          <a:ea typeface="Century Gothic"/>
                          <a:cs typeface="Century Gothic"/>
                          <a:sym typeface="Century Gothic"/>
                        </a:rPr>
                        <a:t>↓</a:t>
                      </a:r>
                      <a:r>
                        <a:rPr lang="en-US" sz="1100">
                          <a:latin typeface="Century Gothic"/>
                          <a:ea typeface="Century Gothic"/>
                          <a:cs typeface="Century Gothic"/>
                          <a:sym typeface="Century Gothic"/>
                        </a:rPr>
                        <a:t>Cabotegravir</a:t>
                      </a:r>
                      <a:r>
                        <a:rPr lang="en-US" sz="1100" i="0" u="none" strike="noStrike" cap="none">
                          <a:solidFill>
                            <a:schemeClr val="dk1"/>
                          </a:solidFill>
                          <a:latin typeface="Century Gothic"/>
                          <a:ea typeface="Century Gothic"/>
                          <a:cs typeface="Century Gothic"/>
                          <a:sym typeface="Century Gothic"/>
                        </a:rPr>
                        <a:t> </a:t>
                      </a:r>
                      <a:endParaRPr sz="1100" u="none" strike="noStrike" cap="none">
                        <a:latin typeface="Century Gothic"/>
                        <a:ea typeface="Century Gothic"/>
                        <a:cs typeface="Century Gothic"/>
                        <a:sym typeface="Century Gothic"/>
                      </a:endParaRPr>
                    </a:p>
                  </a:txBody>
                  <a:tcPr marL="68588" marR="68588" marT="34294" marB="34294"/>
                </a:tc>
                <a:tc>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When rifabutin is started before or concomitantly with the first initiation injection of </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the recommended dosing of </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is one 600mg (3mL) injection, followed 2 weeks later by a second 600mg (3mL) initiation injection and monthly thereafter while on Rifabutin. When Rifabutin is started at the time of the second initiation injection or later, the recommended dosing schedule of </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is 600mg (3mL) monthly while on Rifabutin. After stopping Rifabutin, the recommended dosing schedule of </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is 600mg (3mL) every 2 months. </a:t>
                      </a:r>
                      <a:endParaRPr sz="1100" u="none" strike="noStrike" cap="none" dirty="0">
                        <a:latin typeface="Century Gothic"/>
                        <a:ea typeface="Century Gothic"/>
                        <a:cs typeface="Century Gothic"/>
                        <a:sym typeface="Century Gothic"/>
                      </a:endParaRPr>
                    </a:p>
                  </a:txBody>
                  <a:tcPr marL="68588" marR="68588" marT="34294" marB="34294"/>
                </a:tc>
                <a:extLst>
                  <a:ext uri="{0D108BD9-81ED-4DB2-BD59-A6C34878D82A}">
                    <a16:rowId xmlns:a16="http://schemas.microsoft.com/office/drawing/2014/main" val="10003"/>
                  </a:ext>
                </a:extLst>
              </a:tr>
              <a:tr h="361060">
                <a:tc>
                  <a:txBody>
                    <a:bodyPr/>
                    <a:lstStyle/>
                    <a:p>
                      <a:pPr marL="0" marR="0" lvl="0" indent="0" algn="l" rtl="0">
                        <a:lnSpc>
                          <a:spcPct val="100000"/>
                        </a:lnSpc>
                        <a:spcBef>
                          <a:spcPts val="0"/>
                        </a:spcBef>
                        <a:spcAft>
                          <a:spcPts val="0"/>
                        </a:spcAft>
                        <a:buNone/>
                      </a:pPr>
                      <a:r>
                        <a:rPr lang="en-US" sz="1100" i="0" u="none" strike="noStrike" cap="none">
                          <a:solidFill>
                            <a:schemeClr val="dk1"/>
                          </a:solidFill>
                          <a:latin typeface="Century Gothic"/>
                          <a:ea typeface="Century Gothic"/>
                          <a:cs typeface="Century Gothic"/>
                          <a:sym typeface="Century Gothic"/>
                        </a:rPr>
                        <a:t>Narcotic analgesic: </a:t>
                      </a:r>
                      <a:endParaRPr sz="1100" u="none" strike="noStrike" cap="none">
                        <a:latin typeface="Century Gothic"/>
                        <a:ea typeface="Century Gothic"/>
                        <a:cs typeface="Century Gothic"/>
                        <a:sym typeface="Century Gothic"/>
                      </a:endParaRPr>
                    </a:p>
                  </a:txBody>
                  <a:tcPr marL="68588" marR="68588" marT="34294" marB="34294"/>
                </a:tc>
                <a:tc>
                  <a:txBody>
                    <a:bodyPr/>
                    <a:lstStyle/>
                    <a:p>
                      <a:pPr marL="0" marR="0" lvl="0" indent="0" algn="l" rtl="0">
                        <a:lnSpc>
                          <a:spcPct val="100000"/>
                        </a:lnSpc>
                        <a:spcBef>
                          <a:spcPts val="0"/>
                        </a:spcBef>
                        <a:spcAft>
                          <a:spcPts val="0"/>
                        </a:spcAft>
                        <a:buNone/>
                      </a:pPr>
                      <a:r>
                        <a:rPr lang="en-US" sz="1100" i="0" u="none" strike="noStrike" cap="none">
                          <a:solidFill>
                            <a:schemeClr val="dk1"/>
                          </a:solidFill>
                          <a:latin typeface="Century Gothic"/>
                          <a:ea typeface="Century Gothic"/>
                          <a:cs typeface="Century Gothic"/>
                          <a:sym typeface="Century Gothic"/>
                        </a:rPr>
                        <a:t>↔ </a:t>
                      </a:r>
                      <a:r>
                        <a:rPr lang="en-US" sz="1100">
                          <a:latin typeface="Century Gothic"/>
                          <a:ea typeface="Century Gothic"/>
                          <a:cs typeface="Century Gothic"/>
                          <a:sym typeface="Century Gothic"/>
                        </a:rPr>
                        <a:t>Cabotegravir</a:t>
                      </a:r>
                      <a:r>
                        <a:rPr lang="en-US" sz="1100" i="0" u="none" strike="noStrike" cap="none">
                          <a:solidFill>
                            <a:schemeClr val="dk1"/>
                          </a:solidFill>
                          <a:latin typeface="Century Gothic"/>
                          <a:ea typeface="Century Gothic"/>
                          <a:cs typeface="Century Gothic"/>
                          <a:sym typeface="Century Gothic"/>
                        </a:rPr>
                        <a:t> </a:t>
                      </a:r>
                      <a:endParaRPr sz="1100" u="none" strike="noStrike" cap="none">
                        <a:latin typeface="Century Gothic"/>
                        <a:ea typeface="Century Gothic"/>
                        <a:cs typeface="Century Gothic"/>
                        <a:sym typeface="Century Gothic"/>
                      </a:endParaRPr>
                    </a:p>
                  </a:txBody>
                  <a:tcPr marL="68588" marR="68588" marT="34294" marB="34294"/>
                </a:tc>
                <a:tc rowSpan="2">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No dose adjustment of methadone is required. No dose adjustment of methadone is required when starting co-administration of Methadone with </a:t>
                      </a:r>
                      <a:r>
                        <a:rPr lang="en-US" sz="1100" dirty="0">
                          <a:latin typeface="Century Gothic"/>
                          <a:ea typeface="Century Gothic"/>
                          <a:cs typeface="Century Gothic"/>
                          <a:sym typeface="Century Gothic"/>
                        </a:rPr>
                        <a:t>Cabotegravir</a:t>
                      </a:r>
                      <a:r>
                        <a:rPr lang="en-US" sz="1100" i="0" u="none" strike="noStrike" cap="none" dirty="0">
                          <a:solidFill>
                            <a:schemeClr val="dk1"/>
                          </a:solidFill>
                          <a:latin typeface="Century Gothic"/>
                          <a:ea typeface="Century Gothic"/>
                          <a:cs typeface="Century Gothic"/>
                          <a:sym typeface="Century Gothic"/>
                        </a:rPr>
                        <a:t>. However, clinical monitoring is recommended as methadone maintenance therapy may need to be adjusted in some individuals. </a:t>
                      </a:r>
                      <a:endParaRPr sz="1100" u="none" strike="noStrike" cap="none" dirty="0">
                        <a:latin typeface="Century Gothic"/>
                        <a:ea typeface="Century Gothic"/>
                        <a:cs typeface="Century Gothic"/>
                        <a:sym typeface="Century Gothic"/>
                      </a:endParaRPr>
                    </a:p>
                  </a:txBody>
                  <a:tcPr marL="68588" marR="68588" marT="34294" marB="34294"/>
                </a:tc>
                <a:extLst>
                  <a:ext uri="{0D108BD9-81ED-4DB2-BD59-A6C34878D82A}">
                    <a16:rowId xmlns:a16="http://schemas.microsoft.com/office/drawing/2014/main" val="10004"/>
                  </a:ext>
                </a:extLst>
              </a:tr>
              <a:tr h="410129">
                <a:tc>
                  <a:txBody>
                    <a:bodyPr/>
                    <a:lstStyle/>
                    <a:p>
                      <a:pPr marL="0" marR="0" lvl="0" indent="0" algn="l" rtl="0">
                        <a:lnSpc>
                          <a:spcPct val="100000"/>
                        </a:lnSpc>
                        <a:spcBef>
                          <a:spcPts val="0"/>
                        </a:spcBef>
                        <a:spcAft>
                          <a:spcPts val="0"/>
                        </a:spcAft>
                        <a:buNone/>
                      </a:pPr>
                      <a:r>
                        <a:rPr lang="en-US" sz="1100" i="0" u="none" strike="noStrike" cap="none">
                          <a:solidFill>
                            <a:schemeClr val="dk1"/>
                          </a:solidFill>
                          <a:latin typeface="Century Gothic"/>
                          <a:ea typeface="Century Gothic"/>
                          <a:cs typeface="Century Gothic"/>
                          <a:sym typeface="Century Gothic"/>
                        </a:rPr>
                        <a:t>Methadone </a:t>
                      </a:r>
                      <a:endParaRPr sz="1100" u="none" strike="noStrike" cap="none">
                        <a:latin typeface="Century Gothic"/>
                        <a:ea typeface="Century Gothic"/>
                        <a:cs typeface="Century Gothic"/>
                        <a:sym typeface="Century Gothic"/>
                      </a:endParaRPr>
                    </a:p>
                  </a:txBody>
                  <a:tcPr marL="68588" marR="68588" marT="34294" marB="34294"/>
                </a:tc>
                <a:tc>
                  <a:txBody>
                    <a:bodyPr/>
                    <a:lstStyle/>
                    <a:p>
                      <a:pPr marL="0" marR="0" lvl="0" indent="0" algn="l" rtl="0">
                        <a:lnSpc>
                          <a:spcPct val="100000"/>
                        </a:lnSpc>
                        <a:spcBef>
                          <a:spcPts val="0"/>
                        </a:spcBef>
                        <a:spcAft>
                          <a:spcPts val="0"/>
                        </a:spcAft>
                        <a:buNone/>
                      </a:pPr>
                      <a:r>
                        <a:rPr lang="en-US" sz="1100" i="0" u="none" strike="noStrike" cap="none" dirty="0">
                          <a:solidFill>
                            <a:schemeClr val="dk1"/>
                          </a:solidFill>
                          <a:latin typeface="Century Gothic"/>
                          <a:ea typeface="Century Gothic"/>
                          <a:cs typeface="Century Gothic"/>
                          <a:sym typeface="Century Gothic"/>
                        </a:rPr>
                        <a:t>↓Methadone </a:t>
                      </a:r>
                      <a:endParaRPr sz="1100" u="none" strike="noStrike" cap="none" dirty="0">
                        <a:latin typeface="Century Gothic"/>
                        <a:ea typeface="Century Gothic"/>
                        <a:cs typeface="Century Gothic"/>
                        <a:sym typeface="Century Gothic"/>
                      </a:endParaRPr>
                    </a:p>
                  </a:txBody>
                  <a:tcPr marL="68588" marR="68588" marT="34294" marB="34294"/>
                </a:tc>
                <a:tc vMerge="1">
                  <a:txBody>
                    <a:bodyPr/>
                    <a:lstStyle/>
                    <a:p>
                      <a:endParaRPr lang="en-ZM"/>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176142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F3D2D-1E90-3FD0-84F0-5DCC35A432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DF550-0025-619F-F0F1-2E25C698040F}"/>
              </a:ext>
            </a:extLst>
          </p:cNvPr>
          <p:cNvSpPr>
            <a:spLocks noGrp="1"/>
          </p:cNvSpPr>
          <p:nvPr>
            <p:ph type="ctrTitle"/>
          </p:nvPr>
        </p:nvSpPr>
        <p:spPr>
          <a:xfrm>
            <a:off x="525738" y="847293"/>
            <a:ext cx="7772400" cy="756095"/>
          </a:xfrm>
        </p:spPr>
        <p:txBody>
          <a:bodyPr/>
          <a:lstStyle/>
          <a:p>
            <a:r>
              <a:rPr lang="en-US" sz="3300" dirty="0">
                <a:solidFill>
                  <a:schemeClr val="accent3"/>
                </a:solidFill>
                <a:latin typeface="Century Gothic" panose="020B0502020202020204" pitchFamily="34" charset="0"/>
              </a:rPr>
              <a:t>Contraindication for Injectable Cabotegravir </a:t>
            </a:r>
          </a:p>
        </p:txBody>
      </p:sp>
      <p:sp>
        <p:nvSpPr>
          <p:cNvPr id="6" name="TextBox 5">
            <a:extLst>
              <a:ext uri="{FF2B5EF4-FFF2-40B4-BE49-F238E27FC236}">
                <a16:creationId xmlns:a16="http://schemas.microsoft.com/office/drawing/2014/main" id="{1A0B406B-BB73-1D0C-2FCC-D5B7D1201654}"/>
              </a:ext>
            </a:extLst>
          </p:cNvPr>
          <p:cNvSpPr txBox="1"/>
          <p:nvPr/>
        </p:nvSpPr>
        <p:spPr>
          <a:xfrm>
            <a:off x="197141" y="1843993"/>
            <a:ext cx="8749717" cy="4601260"/>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Injectable Cabotegravir should </a:t>
            </a:r>
            <a:r>
              <a:rPr kumimoji="0" lang="en-US" b="1" i="0" u="sng" strike="noStrike" kern="1200" cap="none" spc="0" normalizeH="0" baseline="0" noProof="0" dirty="0">
                <a:ln>
                  <a:noFill/>
                </a:ln>
                <a:solidFill>
                  <a:prstClr val="black"/>
                </a:solidFill>
                <a:effectLst/>
                <a:uLnTx/>
                <a:uFillTx/>
                <a:latin typeface="Century Gothic"/>
                <a:ea typeface="+mn-ea"/>
                <a:cs typeface="+mn-cs"/>
              </a:rPr>
              <a:t>not</a:t>
            </a:r>
            <a:r>
              <a:rPr kumimoji="0" lang="en-US" b="0" i="0" u="none" strike="noStrike" kern="1200" cap="none" spc="0" normalizeH="0" baseline="0" noProof="0" dirty="0">
                <a:ln>
                  <a:noFill/>
                </a:ln>
                <a:solidFill>
                  <a:prstClr val="black"/>
                </a:solidFill>
                <a:effectLst/>
                <a:uLnTx/>
                <a:uFillTx/>
                <a:latin typeface="Century Gothic"/>
                <a:ea typeface="+mn-ea"/>
                <a:cs typeface="+mn-cs"/>
              </a:rPr>
              <a:t> be provided to people with:</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Unknown or positive HIV-1 status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A previous hypersensitivity or allergic reaction(s) to it or other integrase inhibitors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Potential exposure to HIV in the past 72 hours (these clients should be offered PEP)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Signs of AHI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Signs of hepatotoxicity and depressive disorders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Co-administered medications that induce enzymes such as anticonvulsants or antimycobacterial</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Unwillingness or inability to commit to effectively using Cabotegravir-LA</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5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23078362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26AFB-1B37-70BC-7BD0-7E88FE5B7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DBEC6-5590-F071-5446-59528A6BF2B7}"/>
              </a:ext>
            </a:extLst>
          </p:cNvPr>
          <p:cNvSpPr>
            <a:spLocks noGrp="1"/>
          </p:cNvSpPr>
          <p:nvPr>
            <p:ph type="ctrTitle"/>
          </p:nvPr>
        </p:nvSpPr>
        <p:spPr>
          <a:xfrm>
            <a:off x="576072" y="897627"/>
            <a:ext cx="7772400" cy="756095"/>
          </a:xfrm>
        </p:spPr>
        <p:txBody>
          <a:bodyPr/>
          <a:lstStyle/>
          <a:p>
            <a:r>
              <a:rPr lang="en-US" sz="3300" dirty="0">
                <a:solidFill>
                  <a:schemeClr val="accent3"/>
                </a:solidFill>
                <a:latin typeface="Century Gothic" panose="020B0502020202020204" pitchFamily="34" charset="0"/>
              </a:rPr>
              <a:t>Use of Cabotegravir in Pregnant &amp; Breastfeeding Women</a:t>
            </a:r>
          </a:p>
        </p:txBody>
      </p:sp>
      <p:sp>
        <p:nvSpPr>
          <p:cNvPr id="6" name="TextBox 5">
            <a:extLst>
              <a:ext uri="{FF2B5EF4-FFF2-40B4-BE49-F238E27FC236}">
                <a16:creationId xmlns:a16="http://schemas.microsoft.com/office/drawing/2014/main" id="{3F66E168-8A5E-F19F-E392-B856A5B5EEB4}"/>
              </a:ext>
            </a:extLst>
          </p:cNvPr>
          <p:cNvSpPr txBox="1"/>
          <p:nvPr/>
        </p:nvSpPr>
        <p:spPr>
          <a:xfrm>
            <a:off x="80985" y="2797195"/>
            <a:ext cx="5998129" cy="3000821"/>
          </a:xfrm>
          <a:prstGeom prst="rect">
            <a:avLst/>
          </a:prstGeom>
          <a:noFill/>
        </p:spPr>
        <p:txBody>
          <a:bodyPr wrap="square">
            <a:spAutoFit/>
          </a:bodyPr>
          <a:lstStyle/>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Clients who are pregnant can be initiated on Cabotegravir.</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Those who become pregnant during Cabotegravir use can continue while pregnant.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The health provider should ensure the beneficially is given adequate information on the current recommendation on the use of Cabotegravir-LA in pregnancy.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500" b="0" i="0" u="none" strike="noStrike" kern="1200" cap="none" spc="0" normalizeH="0" baseline="0" noProof="0" dirty="0">
              <a:ln>
                <a:noFill/>
              </a:ln>
              <a:solidFill>
                <a:prstClr val="black"/>
              </a:solidFill>
              <a:effectLst/>
              <a:uLnTx/>
              <a:uFillTx/>
              <a:latin typeface="Century Gothic"/>
              <a:ea typeface="+mn-ea"/>
              <a:cs typeface="+mn-cs"/>
            </a:endParaRPr>
          </a:p>
        </p:txBody>
      </p:sp>
      <p:pic>
        <p:nvPicPr>
          <p:cNvPr id="3" name="Google Shape;320;p24">
            <a:extLst>
              <a:ext uri="{FF2B5EF4-FFF2-40B4-BE49-F238E27FC236}">
                <a16:creationId xmlns:a16="http://schemas.microsoft.com/office/drawing/2014/main" id="{3144BB8B-1FDA-1CC3-E6DA-1F273A395C01}"/>
              </a:ext>
            </a:extLst>
          </p:cNvPr>
          <p:cNvPicPr preferRelativeResize="0"/>
          <p:nvPr/>
        </p:nvPicPr>
        <p:blipFill rotWithShape="1">
          <a:blip r:embed="rId2">
            <a:alphaModFix/>
          </a:blip>
          <a:srcRect l="10312" r="10759"/>
          <a:stretch/>
        </p:blipFill>
        <p:spPr>
          <a:xfrm>
            <a:off x="5996839" y="2545006"/>
            <a:ext cx="2843213" cy="3505200"/>
          </a:xfrm>
          <a:prstGeom prst="rect">
            <a:avLst/>
          </a:prstGeom>
          <a:noFill/>
          <a:ln>
            <a:noFill/>
          </a:ln>
        </p:spPr>
      </p:pic>
    </p:spTree>
    <p:extLst>
      <p:ext uri="{BB962C8B-B14F-4D97-AF65-F5344CB8AC3E}">
        <p14:creationId xmlns:p14="http://schemas.microsoft.com/office/powerpoint/2010/main" val="22826719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237A8-8E2D-7F35-A891-A45055F8A7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CE9856-5185-C19C-ADEB-7376BE7F0ED8}"/>
              </a:ext>
            </a:extLst>
          </p:cNvPr>
          <p:cNvSpPr>
            <a:spLocks noGrp="1"/>
          </p:cNvSpPr>
          <p:nvPr>
            <p:ph type="ctrTitle"/>
          </p:nvPr>
        </p:nvSpPr>
        <p:spPr/>
        <p:txBody>
          <a:bodyPr>
            <a:normAutofit/>
          </a:bodyPr>
          <a:lstStyle/>
          <a:p>
            <a:r>
              <a:rPr lang="en-US" sz="4400" dirty="0"/>
              <a:t>Unit 5</a:t>
            </a:r>
          </a:p>
        </p:txBody>
      </p:sp>
      <p:sp>
        <p:nvSpPr>
          <p:cNvPr id="3" name="Subtitle 2">
            <a:extLst>
              <a:ext uri="{FF2B5EF4-FFF2-40B4-BE49-F238E27FC236}">
                <a16:creationId xmlns:a16="http://schemas.microsoft.com/office/drawing/2014/main" id="{F9F1EBB9-1510-8D1F-EC6D-2129FA7FB2E7}"/>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Hepatitis &amp; Other Sexually Transmitted Infections</a:t>
            </a: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925911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DA900-3523-F55F-4C9B-D1C81EDAE0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7817F1-E951-7C3E-F53A-89E37E9C85FF}"/>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5 Learning Objectives</a:t>
            </a:r>
          </a:p>
        </p:txBody>
      </p:sp>
      <p:grpSp>
        <p:nvGrpSpPr>
          <p:cNvPr id="6" name="Google Shape;128;g3c251c46353_0_71">
            <a:extLst>
              <a:ext uri="{FF2B5EF4-FFF2-40B4-BE49-F238E27FC236}">
                <a16:creationId xmlns:a16="http://schemas.microsoft.com/office/drawing/2014/main" id="{475A0F9A-1D63-AFFC-30A8-C8FE946F52A9}"/>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1B6E699E-0A0B-C5F9-9C87-648031515957}"/>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F1F4723B-91EB-8BBF-B18F-2A67DBC9E0AF}"/>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Safely offer injectable Cabotegravir to clients with Hepatitis  </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Understand how to manage STIs in clients coming for injectable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effectLst/>
                <a:uLnTx/>
                <a:uFillTx/>
                <a:latin typeface="Century Gothic"/>
                <a:ea typeface="Century Gothic"/>
                <a:cs typeface="Century Gothic"/>
                <a:sym typeface="Century Gothic"/>
              </a:endParaRP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sz="1350" b="0" i="0" u="none" strike="noStrike" kern="1200" cap="none" spc="0" normalizeH="0" baseline="0" noProof="0" dirty="0">
                <a:ln>
                  <a:noFill/>
                </a:ln>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C003C156-C612-3DD4-CA44-FE49174D3687}"/>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5,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258195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3D26C-BF65-EFF9-B749-F0AE0D6363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65260D-36A0-E782-2BB1-831ED33B7AAF}"/>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Overview of Injectable Cabotegravir with Hepatitis and Other STIs</a:t>
            </a:r>
          </a:p>
        </p:txBody>
      </p:sp>
      <p:sp>
        <p:nvSpPr>
          <p:cNvPr id="6" name="TextBox 5">
            <a:extLst>
              <a:ext uri="{FF2B5EF4-FFF2-40B4-BE49-F238E27FC236}">
                <a16:creationId xmlns:a16="http://schemas.microsoft.com/office/drawing/2014/main" id="{974DB11D-69B5-B896-572F-01DCA49FD471}"/>
              </a:ext>
            </a:extLst>
          </p:cNvPr>
          <p:cNvSpPr txBox="1"/>
          <p:nvPr/>
        </p:nvSpPr>
        <p:spPr>
          <a:xfrm>
            <a:off x="490252" y="2030145"/>
            <a:ext cx="8402078" cy="3262432"/>
          </a:xfrm>
          <a:prstGeom prst="rect">
            <a:avLst/>
          </a:prstGeom>
          <a:noFill/>
        </p:spPr>
        <p:txBody>
          <a:bodyPr wrap="square">
            <a:spAutoFit/>
          </a:bodyPr>
          <a:lstStyle/>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Cabotegravir does not prevent the acquisition of hepatitis B virus (HBV) or hepatitis C virus (HCV).</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If a hepatitis B surface antigen (HBsAg) test is reactive, which indicates HBV infection, needs for HIV prevention and HBV treatment should be evaluated.</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Even where there is no indication for treatment for HBV, TDF-based oral PrEP should be strongly considered, as it will both suppress HBV and prevent HIV.</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1281308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5E8B0-BF47-21AD-1E5D-CF4CB3E374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8231B1-A037-E997-46E5-982031DBCA4E}"/>
              </a:ext>
            </a:extLst>
          </p:cNvPr>
          <p:cNvSpPr>
            <a:spLocks noGrp="1"/>
          </p:cNvSpPr>
          <p:nvPr>
            <p:ph type="ctrTitle"/>
          </p:nvPr>
        </p:nvSpPr>
        <p:spPr/>
        <p:txBody>
          <a:bodyPr>
            <a:normAutofit/>
          </a:bodyPr>
          <a:lstStyle/>
          <a:p>
            <a:r>
              <a:rPr lang="en-US" sz="4400" dirty="0"/>
              <a:t>Unit 6</a:t>
            </a:r>
          </a:p>
        </p:txBody>
      </p:sp>
      <p:sp>
        <p:nvSpPr>
          <p:cNvPr id="3" name="Subtitle 2">
            <a:extLst>
              <a:ext uri="{FF2B5EF4-FFF2-40B4-BE49-F238E27FC236}">
                <a16:creationId xmlns:a16="http://schemas.microsoft.com/office/drawing/2014/main" id="{AC90EFE8-54E3-23F0-0D89-5F48C774FEAD}"/>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Drug Resistance, Discontinuation and Restarting Cabotegravir </a:t>
            </a: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3096016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A0BE4-97B2-8F18-D34A-F6FAFECEC0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08089B-8DA9-DFB6-B573-7A16C476D1B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6 Learning Objectives</a:t>
            </a:r>
          </a:p>
        </p:txBody>
      </p:sp>
      <p:grpSp>
        <p:nvGrpSpPr>
          <p:cNvPr id="6" name="Google Shape;128;g3c251c46353_0_71">
            <a:extLst>
              <a:ext uri="{FF2B5EF4-FFF2-40B4-BE49-F238E27FC236}">
                <a16:creationId xmlns:a16="http://schemas.microsoft.com/office/drawing/2014/main" id="{B6460F10-B385-01B7-6E62-0C009616D958}"/>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05D725F3-A474-4488-DD6F-EE0D54853345}"/>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854AC746-47E0-F511-C3EE-68ACB4F1FE4B}"/>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Understand Cabotegravir and other Integrase Resistance  </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Manage clients discontinuing Injectable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Manage clients restarting Injectable Cabotegravir </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8A023B5C-F71D-02FB-2EE3-2D12009B650A}"/>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6</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13872402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D163F-BB73-276F-A694-715B9F8264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3EFFE0-D487-53A4-1722-A9E0AFD5A0F8}"/>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Risk of Drug Resistance</a:t>
            </a:r>
          </a:p>
        </p:txBody>
      </p:sp>
      <p:sp>
        <p:nvSpPr>
          <p:cNvPr id="6" name="TextBox 5">
            <a:extLst>
              <a:ext uri="{FF2B5EF4-FFF2-40B4-BE49-F238E27FC236}">
                <a16:creationId xmlns:a16="http://schemas.microsoft.com/office/drawing/2014/main" id="{697A2AF3-DDBC-6FD5-7B3A-537C8657C230}"/>
              </a:ext>
            </a:extLst>
          </p:cNvPr>
          <p:cNvSpPr txBox="1"/>
          <p:nvPr/>
        </p:nvSpPr>
        <p:spPr>
          <a:xfrm>
            <a:off x="490252" y="2030145"/>
            <a:ext cx="8402078" cy="4278094"/>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Because Cabotegravir-LA remains in the body for an extended period even after injections stop, individuals who acquire HIV during this “pharmacologic tail” are at higher risk of developing resistance.</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Testing typically involves genotypic resistance assays that look for key integrase mutations associated with decreased susceptibility to Cabotegravir and related drugs such as dolutegravir</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Early detection of resistance is essential for guiding appropriate antiretroviral therapy (ART) selection, particularly ensuring transition to treatment regimens that remain fully effective.</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Routine surveillance and resistance testing in breakthrough infections also help national programs understand emerging patterns of INSTI resistance and inform policy.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38666007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625D0-30FE-B0B8-3486-5BB0EB4E9A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B0FA69-35CF-480D-CD07-4E2DC4BDA2F3}"/>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Managing Clients Discontinuing Cabotegravir </a:t>
            </a:r>
          </a:p>
        </p:txBody>
      </p:sp>
      <p:sp>
        <p:nvSpPr>
          <p:cNvPr id="6" name="TextBox 5">
            <a:extLst>
              <a:ext uri="{FF2B5EF4-FFF2-40B4-BE49-F238E27FC236}">
                <a16:creationId xmlns:a16="http://schemas.microsoft.com/office/drawing/2014/main" id="{5CC56AF0-E34F-5F8F-2DD6-544D6156DE53}"/>
              </a:ext>
            </a:extLst>
          </p:cNvPr>
          <p:cNvSpPr txBox="1"/>
          <p:nvPr/>
        </p:nvSpPr>
        <p:spPr>
          <a:xfrm>
            <a:off x="490252" y="2030145"/>
            <a:ext cx="8402078" cy="4339650"/>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Cabotegravir-LA may be discontinued if a client is no longer at risk and should be offered other HIV prevention strategies.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 amount of Cabotegravir in the blood remains at effective levels for at least 60 days after the final injection.</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 “tail period,” (see figure 8) refers to the time period beginning 60 days after the final injection and continuing for approximately 12 months, when plasma drug concentrations are in terminal decline. As with all PrEP methods, if a client discontinues Cabotegravir-LA, they should use another PrEP method or PEP.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131433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8CAB-DC6D-6D0D-6F8A-258BA772A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FED23-C9E2-1E63-2F6A-7CEC08635A55}"/>
              </a:ext>
            </a:extLst>
          </p:cNvPr>
          <p:cNvSpPr>
            <a:spLocks noGrp="1"/>
          </p:cNvSpPr>
          <p:nvPr>
            <p:ph type="ctrTitle"/>
          </p:nvPr>
        </p:nvSpPr>
        <p:spPr/>
        <p:txBody>
          <a:bodyPr>
            <a:normAutofit/>
          </a:bodyPr>
          <a:lstStyle/>
          <a:p>
            <a:r>
              <a:rPr lang="en-US" sz="4400" dirty="0"/>
              <a:t>Unit 1</a:t>
            </a:r>
          </a:p>
        </p:txBody>
      </p:sp>
      <p:sp>
        <p:nvSpPr>
          <p:cNvPr id="3" name="Subtitle 2">
            <a:extLst>
              <a:ext uri="{FF2B5EF4-FFF2-40B4-BE49-F238E27FC236}">
                <a16:creationId xmlns:a16="http://schemas.microsoft.com/office/drawing/2014/main" id="{6AAC5085-DD42-AD5A-4E6C-6885B6B3E12C}"/>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Overview of Cabotegravir for PrEP </a:t>
            </a:r>
          </a:p>
          <a:p>
            <a:endParaRPr lang="en-US" sz="4400" dirty="0"/>
          </a:p>
        </p:txBody>
      </p:sp>
    </p:spTree>
    <p:extLst>
      <p:ext uri="{BB962C8B-B14F-4D97-AF65-F5344CB8AC3E}">
        <p14:creationId xmlns:p14="http://schemas.microsoft.com/office/powerpoint/2010/main" val="22235785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9D31F-6C53-6409-D237-285DA8B03F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F031F-AB58-F56D-80A3-46495B88FA70}"/>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Injectable Cabotegravir ‘Tail’</a:t>
            </a:r>
          </a:p>
        </p:txBody>
      </p:sp>
      <p:pic>
        <p:nvPicPr>
          <p:cNvPr id="3" name="Google Shape;386;p33">
            <a:extLst>
              <a:ext uri="{FF2B5EF4-FFF2-40B4-BE49-F238E27FC236}">
                <a16:creationId xmlns:a16="http://schemas.microsoft.com/office/drawing/2014/main" id="{8C1CCCD5-8744-1B40-A9D4-86AB8E262DE1}"/>
              </a:ext>
            </a:extLst>
          </p:cNvPr>
          <p:cNvPicPr preferRelativeResize="0"/>
          <p:nvPr/>
        </p:nvPicPr>
        <p:blipFill rotWithShape="1">
          <a:blip r:embed="rId2">
            <a:alphaModFix/>
          </a:blip>
          <a:srcRect/>
          <a:stretch/>
        </p:blipFill>
        <p:spPr>
          <a:xfrm>
            <a:off x="900411" y="2189527"/>
            <a:ext cx="7343177" cy="3536272"/>
          </a:xfrm>
          <a:prstGeom prst="rect">
            <a:avLst/>
          </a:prstGeom>
          <a:noFill/>
          <a:ln>
            <a:noFill/>
          </a:ln>
        </p:spPr>
      </p:pic>
      <p:sp>
        <p:nvSpPr>
          <p:cNvPr id="4" name="Google Shape;385;p33">
            <a:extLst>
              <a:ext uri="{FF2B5EF4-FFF2-40B4-BE49-F238E27FC236}">
                <a16:creationId xmlns:a16="http://schemas.microsoft.com/office/drawing/2014/main" id="{2A6DF660-48E6-7821-30E2-BAD8F99DA6AD}"/>
              </a:ext>
            </a:extLst>
          </p:cNvPr>
          <p:cNvSpPr txBox="1"/>
          <p:nvPr/>
        </p:nvSpPr>
        <p:spPr>
          <a:xfrm>
            <a:off x="83753" y="6570890"/>
            <a:ext cx="3146008" cy="223108"/>
          </a:xfrm>
          <a:prstGeom prst="rect">
            <a:avLst/>
          </a:prstGeom>
          <a:noFill/>
          <a:ln>
            <a:noFill/>
          </a:ln>
        </p:spPr>
        <p:txBody>
          <a:bodyPr spcFirstLastPara="1" wrap="square" lIns="68569" tIns="34275" rIns="68569" bIns="34275" anchor="t" anchorCtr="0">
            <a:spAutoFit/>
          </a:bodyPr>
          <a:lstStyle/>
          <a:p>
            <a:pPr>
              <a:buSzPts val="1000"/>
            </a:pPr>
            <a:r>
              <a:rPr lang="en-US" sz="1000" dirty="0">
                <a:solidFill>
                  <a:schemeClr val="dk1"/>
                </a:solidFill>
                <a:latin typeface="Century Gothic" panose="020B0502020202020204" pitchFamily="34" charset="0"/>
              </a:rPr>
              <a:t>Source: MOSAIC Project Template Guidelines </a:t>
            </a:r>
            <a:endParaRPr sz="1000" dirty="0">
              <a:latin typeface="Century Gothic" panose="020B0502020202020204" pitchFamily="34" charset="0"/>
            </a:endParaRPr>
          </a:p>
        </p:txBody>
      </p:sp>
    </p:spTree>
    <p:extLst>
      <p:ext uri="{BB962C8B-B14F-4D97-AF65-F5344CB8AC3E}">
        <p14:creationId xmlns:p14="http://schemas.microsoft.com/office/powerpoint/2010/main" val="2196138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34B43-67C1-7E20-074F-673769DAF4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9F430-78B2-327E-2C6C-BF90FA4E392B}"/>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Managing Clients Discontinuing Cabotegravir (2) </a:t>
            </a:r>
          </a:p>
        </p:txBody>
      </p:sp>
      <p:sp>
        <p:nvSpPr>
          <p:cNvPr id="6" name="TextBox 5">
            <a:extLst>
              <a:ext uri="{FF2B5EF4-FFF2-40B4-BE49-F238E27FC236}">
                <a16:creationId xmlns:a16="http://schemas.microsoft.com/office/drawing/2014/main" id="{955472F6-BA2B-5504-8114-9800137E809F}"/>
              </a:ext>
            </a:extLst>
          </p:cNvPr>
          <p:cNvSpPr txBox="1"/>
          <p:nvPr/>
        </p:nvSpPr>
        <p:spPr>
          <a:xfrm>
            <a:off x="490252" y="2030145"/>
            <a:ext cx="8402078" cy="4185761"/>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 “tail period” can last for up to 12 months, but this time frame varies for people based on gender.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It is during this period that there is risk for HIV acquisition in the presence of persistent Cabotegravir-LA concentrations, which may be suboptimal to suppress replication.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HIV acquisition during the tail period can thus to the HIV virus developing resistance to Cabotegravir, and thus cross-resistance to other INSTI ARVs as well.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2772593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0EC37-1B44-B0E7-B877-DE31E4308A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AFDB2C-0010-94F0-16BD-44AEE3CD46B1}"/>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Managing Clients Discontinuing Cabotegravir (3) </a:t>
            </a:r>
          </a:p>
        </p:txBody>
      </p:sp>
      <p:sp>
        <p:nvSpPr>
          <p:cNvPr id="6" name="TextBox 5">
            <a:extLst>
              <a:ext uri="{FF2B5EF4-FFF2-40B4-BE49-F238E27FC236}">
                <a16:creationId xmlns:a16="http://schemas.microsoft.com/office/drawing/2014/main" id="{3803C124-DDD4-A95B-A94B-C85191F2126F}"/>
              </a:ext>
            </a:extLst>
          </p:cNvPr>
          <p:cNvSpPr txBox="1"/>
          <p:nvPr/>
        </p:nvSpPr>
        <p:spPr>
          <a:xfrm>
            <a:off x="490252" y="2030145"/>
            <a:ext cx="8402078" cy="4493538"/>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As with all PrEP methods, if a client discontinues Cabotegravir-LA, they should use another PrEP method or HIV prevention strategy during the tail period if exposure to HIV is possible.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If a client has a potential exposure to HIV during the tail period while not using another HIV prevention method, they should speak to a healthcare provider as soon as possible because PEP may be appropriate and ideally should be started as soon as possible within 72 hours of potential exposure.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1521662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CF6FD-1614-3D5E-F44F-F932B58A24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69F182-9C11-CCE1-29A5-BC2C1BFF4563}"/>
              </a:ext>
            </a:extLst>
          </p:cNvPr>
          <p:cNvSpPr>
            <a:spLocks noGrp="1"/>
          </p:cNvSpPr>
          <p:nvPr>
            <p:ph type="ctrTitle"/>
          </p:nvPr>
        </p:nvSpPr>
        <p:spPr>
          <a:xfrm>
            <a:off x="576072" y="729847"/>
            <a:ext cx="7772400" cy="847535"/>
          </a:xfrm>
        </p:spPr>
        <p:txBody>
          <a:bodyPr/>
          <a:lstStyle/>
          <a:p>
            <a:r>
              <a:rPr lang="en-US" sz="3000" dirty="0">
                <a:solidFill>
                  <a:schemeClr val="accent3"/>
                </a:solidFill>
                <a:latin typeface="Century Gothic" panose="020B0502020202020204" pitchFamily="34" charset="0"/>
              </a:rPr>
              <a:t>Managing Clients Restarting Cabotegravir  </a:t>
            </a:r>
          </a:p>
        </p:txBody>
      </p:sp>
      <p:sp>
        <p:nvSpPr>
          <p:cNvPr id="6" name="TextBox 5">
            <a:extLst>
              <a:ext uri="{FF2B5EF4-FFF2-40B4-BE49-F238E27FC236}">
                <a16:creationId xmlns:a16="http://schemas.microsoft.com/office/drawing/2014/main" id="{FB181C2A-CCBD-1464-A019-DF40974FECD1}"/>
              </a:ext>
            </a:extLst>
          </p:cNvPr>
          <p:cNvSpPr txBox="1"/>
          <p:nvPr/>
        </p:nvSpPr>
        <p:spPr>
          <a:xfrm>
            <a:off x="490252" y="2030145"/>
            <a:ext cx="8402078" cy="4339650"/>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Clients who may have stopped Cabotegravir-LA and wish to restart should be initiated on Cabotegravir-LA as per guidelines.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Elicit reasons why the client had discontinued Cabotegravir-LA, and if no contraindications, readminister initiation injection 1 and schedule initiation injection 2 in 30 days.</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Thereafter, schedule as outlined under “Cabotegravir-LA” section.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2608696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2FC1-9505-222B-6000-BE8FEDA20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1AC5C7-1B73-8CEA-CD09-0A911E21721C}"/>
              </a:ext>
            </a:extLst>
          </p:cNvPr>
          <p:cNvSpPr>
            <a:spLocks noGrp="1"/>
          </p:cNvSpPr>
          <p:nvPr>
            <p:ph type="ctrTitle"/>
          </p:nvPr>
        </p:nvSpPr>
        <p:spPr/>
        <p:txBody>
          <a:bodyPr>
            <a:normAutofit/>
          </a:bodyPr>
          <a:lstStyle/>
          <a:p>
            <a:r>
              <a:rPr lang="en-US" sz="4400" dirty="0"/>
              <a:t>Unit 7</a:t>
            </a:r>
          </a:p>
        </p:txBody>
      </p:sp>
      <p:sp>
        <p:nvSpPr>
          <p:cNvPr id="3" name="Subtitle 2">
            <a:extLst>
              <a:ext uri="{FF2B5EF4-FFF2-40B4-BE49-F238E27FC236}">
                <a16:creationId xmlns:a16="http://schemas.microsoft.com/office/drawing/2014/main" id="{596275C5-1B5D-080F-7957-73E567942AB4}"/>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Transitioning from Cabotegravir to other PrEP Products</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4288752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4D2A4-0601-5668-262B-F93A57AEF2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0CA803-0568-8E77-7EC3-2B35001090AE}"/>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7 Learning Objectives</a:t>
            </a:r>
          </a:p>
        </p:txBody>
      </p:sp>
      <p:grpSp>
        <p:nvGrpSpPr>
          <p:cNvPr id="6" name="Google Shape;128;g3c251c46353_0_71">
            <a:extLst>
              <a:ext uri="{FF2B5EF4-FFF2-40B4-BE49-F238E27FC236}">
                <a16:creationId xmlns:a16="http://schemas.microsoft.com/office/drawing/2014/main" id="{74A1E652-312D-F128-2389-B02B37CDF0D0}"/>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03D24279-2A45-7918-4793-4AF5F40EAB2C}"/>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71792FB2-763B-474B-494C-0B9723DD6861}"/>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The general principles of transitioning</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lang="en-US" sz="1600" dirty="0">
                  <a:latin typeface="Century Gothic"/>
                  <a:ea typeface="Century Gothic"/>
                  <a:cs typeface="Century Gothic"/>
                  <a:sym typeface="Century Gothic"/>
                </a:rPr>
                <a:t>Understand how to transition clients from Injectable Cabotegravir to other PrEP Products </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lang="en-US" sz="1600" dirty="0">
                  <a:latin typeface="Century Gothic"/>
                  <a:ea typeface="Century Gothic"/>
                  <a:cs typeface="Century Gothic"/>
                  <a:sym typeface="Century Gothic"/>
                </a:rPr>
                <a:t>Manage clients transitioning from injectable Cabotegravir to other PrEP products </a:t>
              </a:r>
            </a:p>
            <a:p>
              <a:pPr marL="85725" marR="0" lvl="0" algn="l" defTabSz="457200" rtl="0" eaLnBrk="1" fontAlgn="auto" latinLnBrk="0" hangingPunct="1">
                <a:lnSpc>
                  <a:spcPct val="100000"/>
                </a:lnSpc>
                <a:spcBef>
                  <a:spcPts val="0"/>
                </a:spcBef>
                <a:spcAft>
                  <a:spcPts val="0"/>
                </a:spcAft>
                <a:buClr>
                  <a:prstClr val="black"/>
                </a:buClr>
                <a:buSzPts val="1800"/>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EB70AEC3-DDFC-1BE1-E688-75441C08F233}"/>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7</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9565328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0;p27">
            <a:extLst>
              <a:ext uri="{FF2B5EF4-FFF2-40B4-BE49-F238E27FC236}">
                <a16:creationId xmlns:a16="http://schemas.microsoft.com/office/drawing/2014/main" id="{5F3B2599-5757-36F0-0B31-B8BEDC896C6E}"/>
              </a:ext>
            </a:extLst>
          </p:cNvPr>
          <p:cNvSpPr txBox="1">
            <a:spLocks noGrp="1"/>
          </p:cNvSpPr>
          <p:nvPr/>
        </p:nvSpPr>
        <p:spPr>
          <a:xfrm>
            <a:off x="387990" y="1736521"/>
            <a:ext cx="8495951" cy="364082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lvl="0" indent="0" algn="l" rtl="0">
              <a:lnSpc>
                <a:spcPct val="150000"/>
              </a:lnSpc>
              <a:spcBef>
                <a:spcPts val="360"/>
              </a:spcBef>
              <a:spcAft>
                <a:spcPts val="0"/>
              </a:spcAft>
              <a:buNone/>
            </a:pPr>
            <a:r>
              <a:rPr lang="en-CA" sz="1600" b="1" dirty="0"/>
              <a:t>Before transitioning between any PrEP products, the following steps must be completed: </a:t>
            </a:r>
            <a:endParaRPr sz="1600" b="1" dirty="0"/>
          </a:p>
          <a:p>
            <a:pPr marL="457200" lvl="0" indent="-349250" algn="l" rtl="0">
              <a:spcBef>
                <a:spcPts val="600"/>
              </a:spcBef>
              <a:spcAft>
                <a:spcPts val="600"/>
              </a:spcAft>
              <a:buSzPts val="1900"/>
              <a:buFont typeface="Arial" panose="020B0604020202020204" pitchFamily="34" charset="0"/>
              <a:buChar char="•"/>
            </a:pPr>
            <a:r>
              <a:rPr lang="en-CA" sz="1600" dirty="0"/>
              <a:t>When transitioning from one PrEP product to another, it is essential to understand the time required for the new drug to reach protective levels to ensure continuity of protection and guide safe discontinuation of the previous PrEP product.</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A negative HIV test result, confirmed according to the national testing algorithm</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Screening for acute HIV infection (AHI) and STIs.</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Clients with chronic HBV who are on oral PrEP containing tenofovir (which contains antivirals active against HBV) should generally be maintained on oral PrEP. </a:t>
            </a:r>
            <a:endParaRPr sz="1600" dirty="0"/>
          </a:p>
          <a:p>
            <a:pPr marL="457200" lvl="0" indent="-228600" algn="l" rtl="0">
              <a:lnSpc>
                <a:spcPct val="100000"/>
              </a:lnSpc>
              <a:spcBef>
                <a:spcPts val="360"/>
              </a:spcBef>
              <a:spcAft>
                <a:spcPts val="0"/>
              </a:spcAft>
              <a:buSzPts val="1800"/>
              <a:buFont typeface="Noto Sans Symbols"/>
              <a:buNone/>
            </a:pPr>
            <a:endParaRPr dirty="0"/>
          </a:p>
        </p:txBody>
      </p:sp>
      <p:sp>
        <p:nvSpPr>
          <p:cNvPr id="6" name="Google Shape;241;p27">
            <a:extLst>
              <a:ext uri="{FF2B5EF4-FFF2-40B4-BE49-F238E27FC236}">
                <a16:creationId xmlns:a16="http://schemas.microsoft.com/office/drawing/2014/main" id="{5018FB46-8BB3-C3BC-E807-DFF83C7B7E82}"/>
              </a:ext>
            </a:extLst>
          </p:cNvPr>
          <p:cNvSpPr txBox="1"/>
          <p:nvPr/>
        </p:nvSpPr>
        <p:spPr>
          <a:xfrm>
            <a:off x="320878" y="5713769"/>
            <a:ext cx="8703579" cy="1005813"/>
          </a:xfrm>
          <a:prstGeom prst="rect">
            <a:avLst/>
          </a:prstGeom>
          <a:solidFill>
            <a:srgbClr val="FFE599"/>
          </a:solid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Clients transitioning from oral PrEP to other PrEP products must have viral hepatitis B test. If the test is positive, it is recommended that they remain on oral PrEP (TDF or TAF-based.</a:t>
            </a:r>
          </a:p>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Where possible, female clients transitioning to or from injectable PrEP should be screened for pregnancy.</a:t>
            </a:r>
            <a:endParaRPr kumimoji="0"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p:txBody>
      </p:sp>
      <p:sp>
        <p:nvSpPr>
          <p:cNvPr id="8" name="TextBox 7">
            <a:extLst>
              <a:ext uri="{FF2B5EF4-FFF2-40B4-BE49-F238E27FC236}">
                <a16:creationId xmlns:a16="http://schemas.microsoft.com/office/drawing/2014/main" id="{D74D079E-0670-0DF3-A113-FC1B9DBECB7F}"/>
              </a:ext>
            </a:extLst>
          </p:cNvPr>
          <p:cNvSpPr txBox="1"/>
          <p:nvPr/>
        </p:nvSpPr>
        <p:spPr>
          <a:xfrm>
            <a:off x="1161874" y="936428"/>
            <a:ext cx="7021586" cy="600164"/>
          </a:xfrm>
          <a:prstGeom prst="rect">
            <a:avLst/>
          </a:prstGeom>
          <a:noFill/>
        </p:spPr>
        <p:txBody>
          <a:bodyPr wrap="square">
            <a:spAutoFit/>
          </a:bodyPr>
          <a:lstStyle/>
          <a:p>
            <a:r>
              <a:rPr lang="en-US" sz="3300" dirty="0">
                <a:solidFill>
                  <a:schemeClr val="accent6">
                    <a:lumMod val="75000"/>
                  </a:schemeClr>
                </a:solidFill>
                <a:latin typeface="Century Gothic" panose="020B0502020202020204" pitchFamily="34" charset="0"/>
              </a:rPr>
              <a:t>General Principles of Transitioning</a:t>
            </a:r>
          </a:p>
        </p:txBody>
      </p:sp>
    </p:spTree>
    <p:extLst>
      <p:ext uri="{BB962C8B-B14F-4D97-AF65-F5344CB8AC3E}">
        <p14:creationId xmlns:p14="http://schemas.microsoft.com/office/powerpoint/2010/main" val="27982050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434;g3c251c46353_0_253">
            <a:extLst>
              <a:ext uri="{FF2B5EF4-FFF2-40B4-BE49-F238E27FC236}">
                <a16:creationId xmlns:a16="http://schemas.microsoft.com/office/drawing/2014/main" id="{C222A18E-F639-A613-8AD6-DEE52ADAFCA4}"/>
              </a:ext>
            </a:extLst>
          </p:cNvPr>
          <p:cNvPicPr preferRelativeResize="0"/>
          <p:nvPr/>
        </p:nvPicPr>
        <p:blipFill rotWithShape="1">
          <a:blip r:embed="rId2">
            <a:alphaModFix/>
          </a:blip>
          <a:srcRect l="551" t="9879" r="-551" b="46706"/>
          <a:stretch>
            <a:fillRect/>
          </a:stretch>
        </p:blipFill>
        <p:spPr>
          <a:xfrm>
            <a:off x="114300" y="2700097"/>
            <a:ext cx="8915399" cy="1897574"/>
          </a:xfrm>
          <a:prstGeom prst="rect">
            <a:avLst/>
          </a:prstGeom>
          <a:noFill/>
          <a:ln>
            <a:noFill/>
          </a:ln>
        </p:spPr>
      </p:pic>
      <p:sp>
        <p:nvSpPr>
          <p:cNvPr id="5" name="Google Shape;433;g3c251c46353_0_253">
            <a:extLst>
              <a:ext uri="{FF2B5EF4-FFF2-40B4-BE49-F238E27FC236}">
                <a16:creationId xmlns:a16="http://schemas.microsoft.com/office/drawing/2014/main" id="{3B4B27EB-775E-0DC2-2480-74DD649697FC}"/>
              </a:ext>
            </a:extLst>
          </p:cNvPr>
          <p:cNvSpPr txBox="1">
            <a:spLocks/>
          </p:cNvSpPr>
          <p:nvPr/>
        </p:nvSpPr>
        <p:spPr>
          <a:xfrm>
            <a:off x="905729" y="801328"/>
            <a:ext cx="7848675" cy="68580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3300" b="0" i="0" u="none" strike="noStrike" kern="0" cap="none" spc="0" normalizeH="0" baseline="0" noProof="0" dirty="0">
                <a:ln>
                  <a:noFill/>
                </a:ln>
                <a:solidFill>
                  <a:srgbClr val="007E00"/>
                </a:solidFill>
                <a:effectLst/>
                <a:uLnTx/>
                <a:uFillTx/>
                <a:latin typeface="Century Gothic"/>
                <a:sym typeface="Century Gothic"/>
              </a:rPr>
              <a:t>Transitioning from Cabotegravir to Oral PrEP </a:t>
            </a:r>
          </a:p>
        </p:txBody>
      </p:sp>
    </p:spTree>
    <p:extLst>
      <p:ext uri="{BB962C8B-B14F-4D97-AF65-F5344CB8AC3E}">
        <p14:creationId xmlns:p14="http://schemas.microsoft.com/office/powerpoint/2010/main" val="15512881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434;g3c251c46353_0_253">
            <a:extLst>
              <a:ext uri="{FF2B5EF4-FFF2-40B4-BE49-F238E27FC236}">
                <a16:creationId xmlns:a16="http://schemas.microsoft.com/office/drawing/2014/main" id="{57F74AED-5FDD-2606-C73A-6839D7F43A69}"/>
              </a:ext>
            </a:extLst>
          </p:cNvPr>
          <p:cNvPicPr preferRelativeResize="0"/>
          <p:nvPr/>
        </p:nvPicPr>
        <p:blipFill rotWithShape="1">
          <a:blip r:embed="rId2">
            <a:alphaModFix/>
          </a:blip>
          <a:srcRect l="551" t="54549" r="-551" b="209"/>
          <a:stretch>
            <a:fillRect/>
          </a:stretch>
        </p:blipFill>
        <p:spPr>
          <a:xfrm>
            <a:off x="228601" y="2907624"/>
            <a:ext cx="8915399" cy="1977393"/>
          </a:xfrm>
          <a:prstGeom prst="rect">
            <a:avLst/>
          </a:prstGeom>
          <a:noFill/>
          <a:ln>
            <a:noFill/>
          </a:ln>
        </p:spPr>
      </p:pic>
      <p:sp>
        <p:nvSpPr>
          <p:cNvPr id="5" name="Google Shape;433;g3c251c46353_0_253">
            <a:extLst>
              <a:ext uri="{FF2B5EF4-FFF2-40B4-BE49-F238E27FC236}">
                <a16:creationId xmlns:a16="http://schemas.microsoft.com/office/drawing/2014/main" id="{AEA83E09-4A05-46FB-2E18-376D1D69C4C4}"/>
              </a:ext>
            </a:extLst>
          </p:cNvPr>
          <p:cNvSpPr txBox="1">
            <a:spLocks/>
          </p:cNvSpPr>
          <p:nvPr/>
        </p:nvSpPr>
        <p:spPr>
          <a:xfrm>
            <a:off x="905729" y="801328"/>
            <a:ext cx="7848675" cy="685800"/>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3300" b="0" i="0" u="none" strike="noStrike" kern="0" cap="none" spc="0" normalizeH="0" baseline="0" noProof="0" dirty="0">
                <a:ln>
                  <a:noFill/>
                </a:ln>
                <a:solidFill>
                  <a:srgbClr val="007E00"/>
                </a:solidFill>
                <a:effectLst/>
                <a:uLnTx/>
                <a:uFillTx/>
                <a:latin typeface="Century Gothic"/>
                <a:sym typeface="Century Gothic"/>
              </a:rPr>
              <a:t>Transitioning from Cabotegravir to DVR </a:t>
            </a:r>
          </a:p>
        </p:txBody>
      </p:sp>
    </p:spTree>
    <p:extLst>
      <p:ext uri="{BB962C8B-B14F-4D97-AF65-F5344CB8AC3E}">
        <p14:creationId xmlns:p14="http://schemas.microsoft.com/office/powerpoint/2010/main" val="25990142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39;g3c251c46353_0_264">
            <a:extLst>
              <a:ext uri="{FF2B5EF4-FFF2-40B4-BE49-F238E27FC236}">
                <a16:creationId xmlns:a16="http://schemas.microsoft.com/office/drawing/2014/main" id="{11469EC8-5319-C134-8E45-40EAF6D9AE2A}"/>
              </a:ext>
            </a:extLst>
          </p:cNvPr>
          <p:cNvSpPr txBox="1">
            <a:spLocks noGrp="1"/>
          </p:cNvSpPr>
          <p:nvPr>
            <p:ph type="title"/>
          </p:nvPr>
        </p:nvSpPr>
        <p:spPr>
          <a:xfrm>
            <a:off x="647662" y="832175"/>
            <a:ext cx="7848675" cy="685800"/>
          </a:xfrm>
          <a:prstGeom prst="rect">
            <a:avLst/>
          </a:prstGeom>
          <a:noFill/>
          <a:ln>
            <a:noFill/>
          </a:ln>
        </p:spPr>
        <p:txBody>
          <a:bodyPr spcFirstLastPara="1" wrap="square" lIns="68569" tIns="34275" rIns="68569" bIns="34275" anchor="ctr" anchorCtr="0">
            <a:noAutofit/>
          </a:bodyPr>
          <a:lstStyle/>
          <a:p>
            <a:pPr algn="ctr"/>
            <a:r>
              <a:rPr lang="en-US" sz="3300" dirty="0">
                <a:solidFill>
                  <a:schemeClr val="accent6">
                    <a:lumMod val="75000"/>
                  </a:schemeClr>
                </a:solidFill>
                <a:latin typeface="Century Gothic" panose="020B0502020202020204" pitchFamily="34" charset="0"/>
              </a:rPr>
              <a:t>Transitioning from Cabotegravir to Lenacapavir</a:t>
            </a:r>
            <a:endParaRPr sz="3300" dirty="0">
              <a:solidFill>
                <a:schemeClr val="accent6">
                  <a:lumMod val="75000"/>
                </a:schemeClr>
              </a:solidFill>
              <a:latin typeface="Century Gothic" panose="020B0502020202020204" pitchFamily="34" charset="0"/>
            </a:endParaRPr>
          </a:p>
        </p:txBody>
      </p:sp>
      <p:sp>
        <p:nvSpPr>
          <p:cNvPr id="5" name="Google Shape;440;g3c251c46353_0_264">
            <a:extLst>
              <a:ext uri="{FF2B5EF4-FFF2-40B4-BE49-F238E27FC236}">
                <a16:creationId xmlns:a16="http://schemas.microsoft.com/office/drawing/2014/main" id="{6E721EBA-64F8-210F-DB45-B410B334BDEE}"/>
              </a:ext>
            </a:extLst>
          </p:cNvPr>
          <p:cNvSpPr txBox="1"/>
          <p:nvPr/>
        </p:nvSpPr>
        <p:spPr>
          <a:xfrm>
            <a:off x="838687" y="2056150"/>
            <a:ext cx="6838425" cy="430887"/>
          </a:xfrm>
          <a:prstGeom prst="rect">
            <a:avLst/>
          </a:prstGeom>
          <a:noFill/>
          <a:ln>
            <a:noFill/>
          </a:ln>
        </p:spPr>
        <p:txBody>
          <a:bodyPr spcFirstLastPara="1" wrap="square" lIns="0" tIns="0" rIns="0" bIns="0" anchor="t" anchorCtr="0">
            <a:spAutoFit/>
          </a:bodyPr>
          <a:lstStyle/>
          <a:p>
            <a:pPr>
              <a:buSzPts val="1867"/>
            </a:pPr>
            <a:r>
              <a:rPr lang="en-US" dirty="0">
                <a:solidFill>
                  <a:srgbClr val="3E3E3C"/>
                </a:solidFill>
                <a:latin typeface="Roboto Condensed"/>
                <a:ea typeface="Roboto Condensed"/>
                <a:cs typeface="Roboto Condensed"/>
                <a:sym typeface="Roboto Condensed"/>
              </a:rPr>
              <a:t>Clients should start the LEN INITIATION REGIMEN  </a:t>
            </a:r>
            <a:r>
              <a:rPr lang="en-US" b="1" dirty="0">
                <a:solidFill>
                  <a:srgbClr val="3E3E3C"/>
                </a:solidFill>
                <a:latin typeface="Roboto Condensed"/>
                <a:ea typeface="Roboto Condensed"/>
                <a:cs typeface="Roboto Condensed"/>
                <a:sym typeface="Roboto Condensed"/>
              </a:rPr>
              <a:t>1 month after INITIATION INJECTION 1</a:t>
            </a:r>
            <a:r>
              <a:rPr lang="en-US" dirty="0">
                <a:solidFill>
                  <a:srgbClr val="3E3E3C"/>
                </a:solidFill>
                <a:latin typeface="Roboto Condensed"/>
                <a:ea typeface="Roboto Condensed"/>
                <a:cs typeface="Roboto Condensed"/>
                <a:sym typeface="Roboto Condensed"/>
              </a:rPr>
              <a:t> to ensure continued coverage.</a:t>
            </a:r>
            <a:endParaRPr sz="1050" dirty="0"/>
          </a:p>
        </p:txBody>
      </p:sp>
      <p:sp>
        <p:nvSpPr>
          <p:cNvPr id="6" name="Google Shape;441;g3c251c46353_0_264">
            <a:extLst>
              <a:ext uri="{FF2B5EF4-FFF2-40B4-BE49-F238E27FC236}">
                <a16:creationId xmlns:a16="http://schemas.microsoft.com/office/drawing/2014/main" id="{99D46E1A-FB1B-A2F6-9C26-7A8B4CFA5BB7}"/>
              </a:ext>
            </a:extLst>
          </p:cNvPr>
          <p:cNvSpPr txBox="1"/>
          <p:nvPr/>
        </p:nvSpPr>
        <p:spPr>
          <a:xfrm>
            <a:off x="838685" y="4105113"/>
            <a:ext cx="8068950" cy="430887"/>
          </a:xfrm>
          <a:prstGeom prst="rect">
            <a:avLst/>
          </a:prstGeom>
          <a:noFill/>
          <a:ln>
            <a:noFill/>
          </a:ln>
        </p:spPr>
        <p:txBody>
          <a:bodyPr spcFirstLastPara="1" wrap="square" lIns="0" tIns="0" rIns="0" bIns="0" anchor="t" anchorCtr="0">
            <a:spAutoFit/>
          </a:bodyPr>
          <a:lstStyle/>
          <a:p>
            <a:pPr>
              <a:buSzPts val="1867"/>
            </a:pPr>
            <a:r>
              <a:rPr lang="en-US">
                <a:solidFill>
                  <a:srgbClr val="3E3E3C"/>
                </a:solidFill>
                <a:latin typeface="Roboto Condensed"/>
                <a:ea typeface="Roboto Condensed"/>
                <a:cs typeface="Roboto Condensed"/>
                <a:sym typeface="Roboto Condensed"/>
              </a:rPr>
              <a:t>Clients should start the LEN INITIATION REGIMEN  </a:t>
            </a:r>
            <a:r>
              <a:rPr lang="en-US" b="1">
                <a:solidFill>
                  <a:srgbClr val="3E3E3C"/>
                </a:solidFill>
                <a:latin typeface="Roboto Condensed"/>
                <a:ea typeface="Roboto Condensed"/>
                <a:cs typeface="Roboto Condensed"/>
                <a:sym typeface="Roboto Condensed"/>
              </a:rPr>
              <a:t>2 months after INITIATION INJECTION 2</a:t>
            </a:r>
            <a:r>
              <a:rPr lang="en-US">
                <a:solidFill>
                  <a:srgbClr val="3E3E3C"/>
                </a:solidFill>
                <a:latin typeface="Roboto Condensed"/>
                <a:ea typeface="Roboto Condensed"/>
                <a:cs typeface="Roboto Condensed"/>
                <a:sym typeface="Roboto Condensed"/>
              </a:rPr>
              <a:t> </a:t>
            </a:r>
            <a:r>
              <a:rPr lang="en-US" b="1">
                <a:solidFill>
                  <a:srgbClr val="3E3E3C"/>
                </a:solidFill>
                <a:latin typeface="Roboto Condensed"/>
                <a:ea typeface="Roboto Condensed"/>
                <a:cs typeface="Roboto Condensed"/>
                <a:sym typeface="Roboto Condensed"/>
              </a:rPr>
              <a:t>or FOLLOW-UP INJECTION</a:t>
            </a:r>
            <a:r>
              <a:rPr lang="en-US">
                <a:solidFill>
                  <a:srgbClr val="3E3E3C"/>
                </a:solidFill>
                <a:latin typeface="Roboto Condensed"/>
                <a:ea typeface="Roboto Condensed"/>
                <a:cs typeface="Roboto Condensed"/>
                <a:sym typeface="Roboto Condensed"/>
              </a:rPr>
              <a:t> to ensure continued coverage.</a:t>
            </a:r>
            <a:endParaRPr sz="1050"/>
          </a:p>
        </p:txBody>
      </p:sp>
      <p:grpSp>
        <p:nvGrpSpPr>
          <p:cNvPr id="7" name="Google Shape;442;g3c251c46353_0_264">
            <a:extLst>
              <a:ext uri="{FF2B5EF4-FFF2-40B4-BE49-F238E27FC236}">
                <a16:creationId xmlns:a16="http://schemas.microsoft.com/office/drawing/2014/main" id="{D2160FA1-1E19-D680-4A1C-403114D99738}"/>
              </a:ext>
            </a:extLst>
          </p:cNvPr>
          <p:cNvGrpSpPr/>
          <p:nvPr/>
        </p:nvGrpSpPr>
        <p:grpSpPr>
          <a:xfrm>
            <a:off x="5146594" y="2975442"/>
            <a:ext cx="2378884" cy="453973"/>
            <a:chOff x="0" y="0"/>
            <a:chExt cx="4719305" cy="900606"/>
          </a:xfrm>
        </p:grpSpPr>
        <p:sp>
          <p:nvSpPr>
            <p:cNvPr id="8" name="Google Shape;443;g3c251c46353_0_264">
              <a:extLst>
                <a:ext uri="{FF2B5EF4-FFF2-40B4-BE49-F238E27FC236}">
                  <a16:creationId xmlns:a16="http://schemas.microsoft.com/office/drawing/2014/main" id="{E4D475B6-9023-9596-19C8-3EAC1C18AB5A}"/>
                </a:ext>
              </a:extLst>
            </p:cNvPr>
            <p:cNvSpPr/>
            <p:nvPr/>
          </p:nvSpPr>
          <p:spPr>
            <a:xfrm>
              <a:off x="0" y="0"/>
              <a:ext cx="4719305" cy="900606"/>
            </a:xfrm>
            <a:custGeom>
              <a:avLst/>
              <a:gdLst/>
              <a:ahLst/>
              <a:cxnLst/>
              <a:rect l="l" t="t" r="r" b="b"/>
              <a:pathLst>
                <a:path w="4719305" h="900606" extrusionOk="0">
                  <a:moveTo>
                    <a:pt x="4719305" y="450303"/>
                  </a:moveTo>
                  <a:lnTo>
                    <a:pt x="4312905" y="0"/>
                  </a:lnTo>
                  <a:lnTo>
                    <a:pt x="4312905" y="203200"/>
                  </a:lnTo>
                  <a:lnTo>
                    <a:pt x="0" y="203200"/>
                  </a:lnTo>
                  <a:lnTo>
                    <a:pt x="0" y="697406"/>
                  </a:lnTo>
                  <a:lnTo>
                    <a:pt x="4312905" y="697406"/>
                  </a:lnTo>
                  <a:lnTo>
                    <a:pt x="4312905" y="900606"/>
                  </a:lnTo>
                  <a:lnTo>
                    <a:pt x="4719305" y="450303"/>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9" name="Google Shape;444;g3c251c46353_0_264">
              <a:extLst>
                <a:ext uri="{FF2B5EF4-FFF2-40B4-BE49-F238E27FC236}">
                  <a16:creationId xmlns:a16="http://schemas.microsoft.com/office/drawing/2014/main" id="{6939C989-3459-C410-6DAF-EDC98682455E}"/>
                </a:ext>
              </a:extLst>
            </p:cNvPr>
            <p:cNvSpPr txBox="1"/>
            <p:nvPr/>
          </p:nvSpPr>
          <p:spPr>
            <a:xfrm>
              <a:off x="0" y="241300"/>
              <a:ext cx="4617600" cy="456000"/>
            </a:xfrm>
            <a:prstGeom prst="rect">
              <a:avLst/>
            </a:prstGeom>
            <a:noFill/>
            <a:ln>
              <a:noFill/>
            </a:ln>
          </p:spPr>
          <p:txBody>
            <a:bodyPr spcFirstLastPara="1" wrap="square" lIns="25388" tIns="25388" rIns="25388" bIns="25388" anchor="ctr" anchorCtr="0">
              <a:noAutofit/>
            </a:bodyPr>
            <a:lstStyle/>
            <a:p>
              <a:pPr algn="ctr">
                <a:lnSpc>
                  <a:spcPct val="70250"/>
                </a:lnSpc>
                <a:buSzPts val="1200"/>
              </a:pPr>
              <a:endParaRPr sz="900">
                <a:latin typeface="Calibri"/>
                <a:ea typeface="Calibri"/>
                <a:cs typeface="Calibri"/>
                <a:sym typeface="Calibri"/>
              </a:endParaRPr>
            </a:p>
          </p:txBody>
        </p:sp>
      </p:grpSp>
      <p:sp>
        <p:nvSpPr>
          <p:cNvPr id="10" name="Google Shape;445;g3c251c46353_0_264">
            <a:extLst>
              <a:ext uri="{FF2B5EF4-FFF2-40B4-BE49-F238E27FC236}">
                <a16:creationId xmlns:a16="http://schemas.microsoft.com/office/drawing/2014/main" id="{9FC527D9-F962-A247-13B1-A04DBD93D0BA}"/>
              </a:ext>
            </a:extLst>
          </p:cNvPr>
          <p:cNvSpPr/>
          <p:nvPr/>
        </p:nvSpPr>
        <p:spPr>
          <a:xfrm>
            <a:off x="3653850" y="2941888"/>
            <a:ext cx="589852" cy="507273"/>
          </a:xfrm>
          <a:custGeom>
            <a:avLst/>
            <a:gdLst/>
            <a:ahLst/>
            <a:cxnLst/>
            <a:rect l="l" t="t" r="r" b="b"/>
            <a:pathLst>
              <a:path w="1178231" h="1013279" extrusionOk="0">
                <a:moveTo>
                  <a:pt x="0" y="0"/>
                </a:moveTo>
                <a:lnTo>
                  <a:pt x="1178231" y="0"/>
                </a:lnTo>
                <a:lnTo>
                  <a:pt x="1178231" y="1013278"/>
                </a:lnTo>
                <a:lnTo>
                  <a:pt x="0" y="1013278"/>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1" name="Google Shape;446;g3c251c46353_0_264">
            <a:extLst>
              <a:ext uri="{FF2B5EF4-FFF2-40B4-BE49-F238E27FC236}">
                <a16:creationId xmlns:a16="http://schemas.microsoft.com/office/drawing/2014/main" id="{B39F8E32-5F29-7CE6-10AB-A476144E451A}"/>
              </a:ext>
            </a:extLst>
          </p:cNvPr>
          <p:cNvSpPr txBox="1"/>
          <p:nvPr/>
        </p:nvSpPr>
        <p:spPr>
          <a:xfrm>
            <a:off x="5285252" y="3117660"/>
            <a:ext cx="2143350" cy="217367"/>
          </a:xfrm>
          <a:prstGeom prst="rect">
            <a:avLst/>
          </a:prstGeom>
          <a:noFill/>
          <a:ln>
            <a:noFill/>
          </a:ln>
        </p:spPr>
        <p:txBody>
          <a:bodyPr spcFirstLastPara="1" wrap="square" lIns="0" tIns="0" rIns="0" bIns="0" anchor="t" anchorCtr="0">
            <a:spAutoFit/>
          </a:bodyPr>
          <a:lstStyle/>
          <a:p>
            <a:pPr algn="r">
              <a:lnSpc>
                <a:spcPct val="124094"/>
              </a:lnSpc>
              <a:buSzPts val="1519"/>
            </a:pPr>
            <a:r>
              <a:rPr lang="en-US" sz="1139" b="1">
                <a:solidFill>
                  <a:srgbClr val="FFFFFF"/>
                </a:solidFill>
                <a:latin typeface="Open Sans"/>
                <a:ea typeface="Open Sans"/>
                <a:cs typeface="Open Sans"/>
                <a:sym typeface="Open Sans"/>
              </a:rPr>
              <a:t> Future LEN Injections</a:t>
            </a:r>
            <a:endParaRPr sz="1050"/>
          </a:p>
        </p:txBody>
      </p:sp>
      <p:sp>
        <p:nvSpPr>
          <p:cNvPr id="12" name="Google Shape;447;g3c251c46353_0_264">
            <a:extLst>
              <a:ext uri="{FF2B5EF4-FFF2-40B4-BE49-F238E27FC236}">
                <a16:creationId xmlns:a16="http://schemas.microsoft.com/office/drawing/2014/main" id="{84B9E8ED-0D1D-297C-7139-2EF524A97698}"/>
              </a:ext>
            </a:extLst>
          </p:cNvPr>
          <p:cNvSpPr txBox="1"/>
          <p:nvPr/>
        </p:nvSpPr>
        <p:spPr>
          <a:xfrm>
            <a:off x="4403523" y="2786372"/>
            <a:ext cx="1836900" cy="194669"/>
          </a:xfrm>
          <a:prstGeom prst="rect">
            <a:avLst/>
          </a:prstGeom>
          <a:noFill/>
          <a:ln>
            <a:noFill/>
          </a:ln>
        </p:spPr>
        <p:txBody>
          <a:bodyPr spcFirstLastPara="1" wrap="square" lIns="0" tIns="0" rIns="0" bIns="0" anchor="t" anchorCtr="0">
            <a:spAutoFit/>
          </a:bodyPr>
          <a:lstStyle/>
          <a:p>
            <a:pPr algn="ctr">
              <a:lnSpc>
                <a:spcPct val="124044"/>
              </a:lnSpc>
              <a:buSzPts val="1360"/>
            </a:pPr>
            <a:r>
              <a:rPr lang="en-US" sz="1020" b="1">
                <a:latin typeface="Open Sans"/>
                <a:ea typeface="Open Sans"/>
                <a:cs typeface="Open Sans"/>
                <a:sym typeface="Open Sans"/>
              </a:rPr>
              <a:t>LEN INITIATION REGIMEN</a:t>
            </a:r>
            <a:endParaRPr sz="1050"/>
          </a:p>
        </p:txBody>
      </p:sp>
      <p:sp>
        <p:nvSpPr>
          <p:cNvPr id="13" name="Google Shape;448;g3c251c46353_0_264">
            <a:extLst>
              <a:ext uri="{FF2B5EF4-FFF2-40B4-BE49-F238E27FC236}">
                <a16:creationId xmlns:a16="http://schemas.microsoft.com/office/drawing/2014/main" id="{00F1720F-9D25-A05A-8F5A-A48A8064A1AA}"/>
              </a:ext>
            </a:extLst>
          </p:cNvPr>
          <p:cNvSpPr txBox="1"/>
          <p:nvPr/>
        </p:nvSpPr>
        <p:spPr>
          <a:xfrm>
            <a:off x="3205337" y="3439001"/>
            <a:ext cx="1486125" cy="194669"/>
          </a:xfrm>
          <a:prstGeom prst="rect">
            <a:avLst/>
          </a:prstGeom>
          <a:noFill/>
          <a:ln>
            <a:noFill/>
          </a:ln>
        </p:spPr>
        <p:txBody>
          <a:bodyPr spcFirstLastPara="1" wrap="square" lIns="0" tIns="0" rIns="0" bIns="0" anchor="t" anchorCtr="0">
            <a:spAutoFit/>
          </a:bodyPr>
          <a:lstStyle/>
          <a:p>
            <a:pPr algn="ctr">
              <a:lnSpc>
                <a:spcPct val="124044"/>
              </a:lnSpc>
              <a:buSzPts val="1360"/>
            </a:pPr>
            <a:r>
              <a:rPr lang="en-US" sz="1020" b="1">
                <a:latin typeface="Open Sans"/>
                <a:ea typeface="Open Sans"/>
                <a:cs typeface="Open Sans"/>
                <a:sym typeface="Open Sans"/>
              </a:rPr>
              <a:t>ONE MONTH</a:t>
            </a:r>
            <a:endParaRPr sz="1050"/>
          </a:p>
        </p:txBody>
      </p:sp>
      <p:grpSp>
        <p:nvGrpSpPr>
          <p:cNvPr id="14" name="Google Shape;449;g3c251c46353_0_264">
            <a:extLst>
              <a:ext uri="{FF2B5EF4-FFF2-40B4-BE49-F238E27FC236}">
                <a16:creationId xmlns:a16="http://schemas.microsoft.com/office/drawing/2014/main" id="{7D782B18-F3E2-76BA-3A42-991DDA6765BC}"/>
              </a:ext>
            </a:extLst>
          </p:cNvPr>
          <p:cNvGrpSpPr/>
          <p:nvPr/>
        </p:nvGrpSpPr>
        <p:grpSpPr>
          <a:xfrm>
            <a:off x="4493076" y="3026055"/>
            <a:ext cx="653479" cy="411933"/>
            <a:chOff x="63786" y="-216"/>
            <a:chExt cx="1742611" cy="1098487"/>
          </a:xfrm>
        </p:grpSpPr>
        <p:sp>
          <p:nvSpPr>
            <p:cNvPr id="15" name="Google Shape;450;g3c251c46353_0_264">
              <a:extLst>
                <a:ext uri="{FF2B5EF4-FFF2-40B4-BE49-F238E27FC236}">
                  <a16:creationId xmlns:a16="http://schemas.microsoft.com/office/drawing/2014/main" id="{BB447F38-D41A-9CEA-6F07-4F26EDC582EB}"/>
                </a:ext>
              </a:extLst>
            </p:cNvPr>
            <p:cNvSpPr/>
            <p:nvPr/>
          </p:nvSpPr>
          <p:spPr>
            <a:xfrm rot="-8501880">
              <a:off x="979592" y="63812"/>
              <a:ext cx="390234" cy="528761"/>
            </a:xfrm>
            <a:custGeom>
              <a:avLst/>
              <a:gdLst/>
              <a:ahLst/>
              <a:cxnLst/>
              <a:rect l="l" t="t" r="r" b="b"/>
              <a:pathLst>
                <a:path w="390112" h="528596" extrusionOk="0">
                  <a:moveTo>
                    <a:pt x="0" y="0"/>
                  </a:moveTo>
                  <a:lnTo>
                    <a:pt x="390112" y="0"/>
                  </a:lnTo>
                  <a:lnTo>
                    <a:pt x="390112" y="528595"/>
                  </a:lnTo>
                  <a:lnTo>
                    <a:pt x="0" y="528595"/>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6" name="Google Shape;451;g3c251c46353_0_264">
              <a:extLst>
                <a:ext uri="{FF2B5EF4-FFF2-40B4-BE49-F238E27FC236}">
                  <a16:creationId xmlns:a16="http://schemas.microsoft.com/office/drawing/2014/main" id="{C4560249-18BF-2A04-B64F-8971DC7A305A}"/>
                </a:ext>
              </a:extLst>
            </p:cNvPr>
            <p:cNvSpPr/>
            <p:nvPr/>
          </p:nvSpPr>
          <p:spPr>
            <a:xfrm rot="-8501880">
              <a:off x="1294296" y="63812"/>
              <a:ext cx="390234" cy="528761"/>
            </a:xfrm>
            <a:custGeom>
              <a:avLst/>
              <a:gdLst/>
              <a:ahLst/>
              <a:cxnLst/>
              <a:rect l="l" t="t" r="r" b="b"/>
              <a:pathLst>
                <a:path w="390112" h="528596" extrusionOk="0">
                  <a:moveTo>
                    <a:pt x="0" y="0"/>
                  </a:moveTo>
                  <a:lnTo>
                    <a:pt x="390112" y="0"/>
                  </a:lnTo>
                  <a:lnTo>
                    <a:pt x="390112" y="528595"/>
                  </a:lnTo>
                  <a:lnTo>
                    <a:pt x="0" y="528595"/>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nvGrpSpPr>
            <p:cNvPr id="17" name="Google Shape;452;g3c251c46353_0_264">
              <a:extLst>
                <a:ext uri="{FF2B5EF4-FFF2-40B4-BE49-F238E27FC236}">
                  <a16:creationId xmlns:a16="http://schemas.microsoft.com/office/drawing/2014/main" id="{7039129F-670F-6E85-671F-AB72F953BB5F}"/>
                </a:ext>
              </a:extLst>
            </p:cNvPr>
            <p:cNvGrpSpPr/>
            <p:nvPr/>
          </p:nvGrpSpPr>
          <p:grpSpPr>
            <a:xfrm>
              <a:off x="386226" y="133491"/>
              <a:ext cx="595249" cy="614895"/>
              <a:chOff x="63500" y="63500"/>
              <a:chExt cx="592582" cy="612140"/>
            </a:xfrm>
          </p:grpSpPr>
          <p:sp>
            <p:nvSpPr>
              <p:cNvPr id="32" name="Google Shape;453;g3c251c46353_0_264">
                <a:extLst>
                  <a:ext uri="{FF2B5EF4-FFF2-40B4-BE49-F238E27FC236}">
                    <a16:creationId xmlns:a16="http://schemas.microsoft.com/office/drawing/2014/main" id="{A17C165A-F20C-15E2-70F5-3F42D6C79794}"/>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3" name="Google Shape;454;g3c251c46353_0_264">
                <a:extLst>
                  <a:ext uri="{FF2B5EF4-FFF2-40B4-BE49-F238E27FC236}">
                    <a16:creationId xmlns:a16="http://schemas.microsoft.com/office/drawing/2014/main" id="{6F628FA2-D52A-33BB-ED98-B6187230AAF0}"/>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4" name="Google Shape;455;g3c251c46353_0_264">
                <a:extLst>
                  <a:ext uri="{FF2B5EF4-FFF2-40B4-BE49-F238E27FC236}">
                    <a16:creationId xmlns:a16="http://schemas.microsoft.com/office/drawing/2014/main" id="{52D31E08-4B3B-93F8-2B02-1AEF768A2380}"/>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5" name="Google Shape;456;g3c251c46353_0_264">
                <a:extLst>
                  <a:ext uri="{FF2B5EF4-FFF2-40B4-BE49-F238E27FC236}">
                    <a16:creationId xmlns:a16="http://schemas.microsoft.com/office/drawing/2014/main" id="{952B4698-DAA7-AA17-59F0-76AE759A7094}"/>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6" name="Google Shape;457;g3c251c46353_0_264">
                <a:extLst>
                  <a:ext uri="{FF2B5EF4-FFF2-40B4-BE49-F238E27FC236}">
                    <a16:creationId xmlns:a16="http://schemas.microsoft.com/office/drawing/2014/main" id="{351E189D-937D-40F3-4C18-52BFD293E1D2}"/>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FCD2C6"/>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7" name="Google Shape;458;g3c251c46353_0_264">
                <a:extLst>
                  <a:ext uri="{FF2B5EF4-FFF2-40B4-BE49-F238E27FC236}">
                    <a16:creationId xmlns:a16="http://schemas.microsoft.com/office/drawing/2014/main" id="{95BD8B0B-AF67-8AA5-B039-943A0B4D2DF4}"/>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8" name="Google Shape;459;g3c251c46353_0_264">
                <a:extLst>
                  <a:ext uri="{FF2B5EF4-FFF2-40B4-BE49-F238E27FC236}">
                    <a16:creationId xmlns:a16="http://schemas.microsoft.com/office/drawing/2014/main" id="{425BE29A-03C2-9C4A-F6CD-0692872C07E4}"/>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9" name="Google Shape;460;g3c251c46353_0_264">
                <a:extLst>
                  <a:ext uri="{FF2B5EF4-FFF2-40B4-BE49-F238E27FC236}">
                    <a16:creationId xmlns:a16="http://schemas.microsoft.com/office/drawing/2014/main" id="{FFD323C7-A0E7-3596-893D-7739900990C5}"/>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40" name="Google Shape;461;g3c251c46353_0_264">
                <a:extLst>
                  <a:ext uri="{FF2B5EF4-FFF2-40B4-BE49-F238E27FC236}">
                    <a16:creationId xmlns:a16="http://schemas.microsoft.com/office/drawing/2014/main" id="{35173AB0-A685-690B-AE58-D4B8E10CE4D4}"/>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41" name="Google Shape;462;g3c251c46353_0_264">
                <a:extLst>
                  <a:ext uri="{FF2B5EF4-FFF2-40B4-BE49-F238E27FC236}">
                    <a16:creationId xmlns:a16="http://schemas.microsoft.com/office/drawing/2014/main" id="{3E2E092B-7331-787A-D09A-81FF0FC03D57}"/>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42" name="Google Shape;463;g3c251c46353_0_264">
                <a:extLst>
                  <a:ext uri="{FF2B5EF4-FFF2-40B4-BE49-F238E27FC236}">
                    <a16:creationId xmlns:a16="http://schemas.microsoft.com/office/drawing/2014/main" id="{2B6B35D0-F93D-0DC9-B860-4D1B4FC5C254}"/>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grpSp>
          <p:nvGrpSpPr>
            <p:cNvPr id="18" name="Google Shape;464;g3c251c46353_0_264">
              <a:extLst>
                <a:ext uri="{FF2B5EF4-FFF2-40B4-BE49-F238E27FC236}">
                  <a16:creationId xmlns:a16="http://schemas.microsoft.com/office/drawing/2014/main" id="{269CEB3A-CCE2-5E04-8A36-1D464698030D}"/>
                </a:ext>
              </a:extLst>
            </p:cNvPr>
            <p:cNvGrpSpPr/>
            <p:nvPr/>
          </p:nvGrpSpPr>
          <p:grpSpPr>
            <a:xfrm>
              <a:off x="63786" y="108042"/>
              <a:ext cx="595249" cy="614895"/>
              <a:chOff x="63500" y="63500"/>
              <a:chExt cx="592582" cy="612140"/>
            </a:xfrm>
          </p:grpSpPr>
          <p:sp>
            <p:nvSpPr>
              <p:cNvPr id="21" name="Google Shape;465;g3c251c46353_0_264">
                <a:extLst>
                  <a:ext uri="{FF2B5EF4-FFF2-40B4-BE49-F238E27FC236}">
                    <a16:creationId xmlns:a16="http://schemas.microsoft.com/office/drawing/2014/main" id="{05877286-4B16-B259-103B-C180006EFCE1}"/>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2" name="Google Shape;466;g3c251c46353_0_264">
                <a:extLst>
                  <a:ext uri="{FF2B5EF4-FFF2-40B4-BE49-F238E27FC236}">
                    <a16:creationId xmlns:a16="http://schemas.microsoft.com/office/drawing/2014/main" id="{1496EC3B-2D2C-EDA5-CA64-ADE420B77FCF}"/>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3" name="Google Shape;467;g3c251c46353_0_264">
                <a:extLst>
                  <a:ext uri="{FF2B5EF4-FFF2-40B4-BE49-F238E27FC236}">
                    <a16:creationId xmlns:a16="http://schemas.microsoft.com/office/drawing/2014/main" id="{E37D1812-96E4-E3C8-2F42-8AD38602DCCC}"/>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4" name="Google Shape;468;g3c251c46353_0_264">
                <a:extLst>
                  <a:ext uri="{FF2B5EF4-FFF2-40B4-BE49-F238E27FC236}">
                    <a16:creationId xmlns:a16="http://schemas.microsoft.com/office/drawing/2014/main" id="{DBD78725-5126-4409-2FA8-58EB6A691935}"/>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5" name="Google Shape;469;g3c251c46353_0_264">
                <a:extLst>
                  <a:ext uri="{FF2B5EF4-FFF2-40B4-BE49-F238E27FC236}">
                    <a16:creationId xmlns:a16="http://schemas.microsoft.com/office/drawing/2014/main" id="{DF92E215-7FF6-CAA8-6C0A-A9C74B6E4B53}"/>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FCD2C6"/>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6" name="Google Shape;470;g3c251c46353_0_264">
                <a:extLst>
                  <a:ext uri="{FF2B5EF4-FFF2-40B4-BE49-F238E27FC236}">
                    <a16:creationId xmlns:a16="http://schemas.microsoft.com/office/drawing/2014/main" id="{B9745337-AE67-FA5E-4E9A-85B78D8FA5C7}"/>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7" name="Google Shape;471;g3c251c46353_0_264">
                <a:extLst>
                  <a:ext uri="{FF2B5EF4-FFF2-40B4-BE49-F238E27FC236}">
                    <a16:creationId xmlns:a16="http://schemas.microsoft.com/office/drawing/2014/main" id="{3ED15476-98C7-8666-FC86-60329E4D4A15}"/>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8" name="Google Shape;472;g3c251c46353_0_264">
                <a:extLst>
                  <a:ext uri="{FF2B5EF4-FFF2-40B4-BE49-F238E27FC236}">
                    <a16:creationId xmlns:a16="http://schemas.microsoft.com/office/drawing/2014/main" id="{D97F730B-8938-65CA-BE71-67114BF4CB58}"/>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9" name="Google Shape;473;g3c251c46353_0_264">
                <a:extLst>
                  <a:ext uri="{FF2B5EF4-FFF2-40B4-BE49-F238E27FC236}">
                    <a16:creationId xmlns:a16="http://schemas.microsoft.com/office/drawing/2014/main" id="{B5221F58-A279-9633-9CDF-C885588386FB}"/>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0" name="Google Shape;474;g3c251c46353_0_264">
                <a:extLst>
                  <a:ext uri="{FF2B5EF4-FFF2-40B4-BE49-F238E27FC236}">
                    <a16:creationId xmlns:a16="http://schemas.microsoft.com/office/drawing/2014/main" id="{85101712-E0A1-8E53-59FD-3E6485B3908B}"/>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31" name="Google Shape;475;g3c251c46353_0_264">
                <a:extLst>
                  <a:ext uri="{FF2B5EF4-FFF2-40B4-BE49-F238E27FC236}">
                    <a16:creationId xmlns:a16="http://schemas.microsoft.com/office/drawing/2014/main" id="{9229ABD3-D618-2427-E2B5-F959226994A2}"/>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sp>
          <p:nvSpPr>
            <p:cNvPr id="19" name="Google Shape;476;g3c251c46353_0_264">
              <a:extLst>
                <a:ext uri="{FF2B5EF4-FFF2-40B4-BE49-F238E27FC236}">
                  <a16:creationId xmlns:a16="http://schemas.microsoft.com/office/drawing/2014/main" id="{90398488-2C54-AA52-3E16-FA4B5CEA0E58}"/>
                </a:ext>
              </a:extLst>
            </p:cNvPr>
            <p:cNvSpPr/>
            <p:nvPr/>
          </p:nvSpPr>
          <p:spPr>
            <a:xfrm rot="-8501880">
              <a:off x="901316" y="505482"/>
              <a:ext cx="390234" cy="528761"/>
            </a:xfrm>
            <a:custGeom>
              <a:avLst/>
              <a:gdLst/>
              <a:ahLst/>
              <a:cxnLst/>
              <a:rect l="l" t="t" r="r" b="b"/>
              <a:pathLst>
                <a:path w="390112" h="528596" extrusionOk="0">
                  <a:moveTo>
                    <a:pt x="0" y="0"/>
                  </a:moveTo>
                  <a:lnTo>
                    <a:pt x="390112" y="0"/>
                  </a:lnTo>
                  <a:lnTo>
                    <a:pt x="390112" y="528596"/>
                  </a:lnTo>
                  <a:lnTo>
                    <a:pt x="0" y="528596"/>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20" name="Google Shape;477;g3c251c46353_0_264">
              <a:extLst>
                <a:ext uri="{FF2B5EF4-FFF2-40B4-BE49-F238E27FC236}">
                  <a16:creationId xmlns:a16="http://schemas.microsoft.com/office/drawing/2014/main" id="{4F702D0D-76F8-71BC-71AB-641A7F05EF3E}"/>
                </a:ext>
              </a:extLst>
            </p:cNvPr>
            <p:cNvSpPr/>
            <p:nvPr/>
          </p:nvSpPr>
          <p:spPr>
            <a:xfrm rot="-8501880">
              <a:off x="1216020" y="505482"/>
              <a:ext cx="390234" cy="528761"/>
            </a:xfrm>
            <a:custGeom>
              <a:avLst/>
              <a:gdLst/>
              <a:ahLst/>
              <a:cxnLst/>
              <a:rect l="l" t="t" r="r" b="b"/>
              <a:pathLst>
                <a:path w="390112" h="528596" extrusionOk="0">
                  <a:moveTo>
                    <a:pt x="0" y="0"/>
                  </a:moveTo>
                  <a:lnTo>
                    <a:pt x="390112" y="0"/>
                  </a:lnTo>
                  <a:lnTo>
                    <a:pt x="390112" y="528596"/>
                  </a:lnTo>
                  <a:lnTo>
                    <a:pt x="0" y="528596"/>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grpSp>
        <p:nvGrpSpPr>
          <p:cNvPr id="43" name="Google Shape;478;g3c251c46353_0_264">
            <a:extLst>
              <a:ext uri="{FF2B5EF4-FFF2-40B4-BE49-F238E27FC236}">
                <a16:creationId xmlns:a16="http://schemas.microsoft.com/office/drawing/2014/main" id="{4D2B02D6-828D-2AFF-4249-E841307125A0}"/>
              </a:ext>
            </a:extLst>
          </p:cNvPr>
          <p:cNvGrpSpPr/>
          <p:nvPr/>
        </p:nvGrpSpPr>
        <p:grpSpPr>
          <a:xfrm>
            <a:off x="6143857" y="5182364"/>
            <a:ext cx="1619645" cy="423848"/>
            <a:chOff x="0" y="0"/>
            <a:chExt cx="3441478" cy="900606"/>
          </a:xfrm>
        </p:grpSpPr>
        <p:sp>
          <p:nvSpPr>
            <p:cNvPr id="44" name="Google Shape;479;g3c251c46353_0_264">
              <a:extLst>
                <a:ext uri="{FF2B5EF4-FFF2-40B4-BE49-F238E27FC236}">
                  <a16:creationId xmlns:a16="http://schemas.microsoft.com/office/drawing/2014/main" id="{BB4A87C5-0E86-C5E3-1CF2-F16F38FA48DF}"/>
                </a:ext>
              </a:extLst>
            </p:cNvPr>
            <p:cNvSpPr/>
            <p:nvPr/>
          </p:nvSpPr>
          <p:spPr>
            <a:xfrm>
              <a:off x="0" y="0"/>
              <a:ext cx="3441478" cy="900606"/>
            </a:xfrm>
            <a:custGeom>
              <a:avLst/>
              <a:gdLst/>
              <a:ahLst/>
              <a:cxnLst/>
              <a:rect l="l" t="t" r="r" b="b"/>
              <a:pathLst>
                <a:path w="3441478" h="900606" extrusionOk="0">
                  <a:moveTo>
                    <a:pt x="3441478" y="450303"/>
                  </a:moveTo>
                  <a:lnTo>
                    <a:pt x="3035078" y="0"/>
                  </a:lnTo>
                  <a:lnTo>
                    <a:pt x="3035078" y="203200"/>
                  </a:lnTo>
                  <a:lnTo>
                    <a:pt x="0" y="203200"/>
                  </a:lnTo>
                  <a:lnTo>
                    <a:pt x="0" y="697406"/>
                  </a:lnTo>
                  <a:lnTo>
                    <a:pt x="3035078" y="697406"/>
                  </a:lnTo>
                  <a:lnTo>
                    <a:pt x="3035078" y="900606"/>
                  </a:lnTo>
                  <a:lnTo>
                    <a:pt x="3441478" y="450303"/>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45" name="Google Shape;480;g3c251c46353_0_264">
              <a:extLst>
                <a:ext uri="{FF2B5EF4-FFF2-40B4-BE49-F238E27FC236}">
                  <a16:creationId xmlns:a16="http://schemas.microsoft.com/office/drawing/2014/main" id="{C3BB0FD4-3A1A-E270-1FAD-646980D8C378}"/>
                </a:ext>
              </a:extLst>
            </p:cNvPr>
            <p:cNvSpPr txBox="1"/>
            <p:nvPr/>
          </p:nvSpPr>
          <p:spPr>
            <a:xfrm>
              <a:off x="0" y="241300"/>
              <a:ext cx="3339900" cy="456000"/>
            </a:xfrm>
            <a:prstGeom prst="rect">
              <a:avLst/>
            </a:prstGeom>
            <a:noFill/>
            <a:ln>
              <a:noFill/>
            </a:ln>
          </p:spPr>
          <p:txBody>
            <a:bodyPr spcFirstLastPara="1" wrap="square" lIns="25388" tIns="25388" rIns="25388" bIns="25388" anchor="ctr" anchorCtr="0">
              <a:noAutofit/>
            </a:bodyPr>
            <a:lstStyle/>
            <a:p>
              <a:pPr algn="ctr">
                <a:lnSpc>
                  <a:spcPct val="70250"/>
                </a:lnSpc>
                <a:buSzPts val="1200"/>
              </a:pPr>
              <a:endParaRPr sz="900">
                <a:latin typeface="Calibri"/>
                <a:ea typeface="Calibri"/>
                <a:cs typeface="Calibri"/>
                <a:sym typeface="Calibri"/>
              </a:endParaRPr>
            </a:p>
          </p:txBody>
        </p:sp>
      </p:grpSp>
      <p:sp>
        <p:nvSpPr>
          <p:cNvPr id="46" name="Google Shape;481;g3c251c46353_0_264">
            <a:extLst>
              <a:ext uri="{FF2B5EF4-FFF2-40B4-BE49-F238E27FC236}">
                <a16:creationId xmlns:a16="http://schemas.microsoft.com/office/drawing/2014/main" id="{752780F8-42FD-3A65-9CD9-A37EE495C871}"/>
              </a:ext>
            </a:extLst>
          </p:cNvPr>
          <p:cNvSpPr txBox="1"/>
          <p:nvPr/>
        </p:nvSpPr>
        <p:spPr>
          <a:xfrm>
            <a:off x="6099200" y="5294624"/>
            <a:ext cx="1611225" cy="203069"/>
          </a:xfrm>
          <a:prstGeom prst="rect">
            <a:avLst/>
          </a:prstGeom>
          <a:noFill/>
          <a:ln>
            <a:noFill/>
          </a:ln>
        </p:spPr>
        <p:txBody>
          <a:bodyPr spcFirstLastPara="1" wrap="square" lIns="0" tIns="0" rIns="0" bIns="0" anchor="t" anchorCtr="0">
            <a:spAutoFit/>
          </a:bodyPr>
          <a:lstStyle/>
          <a:p>
            <a:pPr algn="r">
              <a:lnSpc>
                <a:spcPct val="123960"/>
              </a:lnSpc>
              <a:buSzPts val="1419"/>
            </a:pPr>
            <a:r>
              <a:rPr lang="en-US" sz="1064" b="1">
                <a:solidFill>
                  <a:srgbClr val="FFFFFF"/>
                </a:solidFill>
                <a:latin typeface="Open Sans"/>
                <a:ea typeface="Open Sans"/>
                <a:cs typeface="Open Sans"/>
                <a:sym typeface="Open Sans"/>
              </a:rPr>
              <a:t> Future LEN Injections</a:t>
            </a:r>
            <a:endParaRPr sz="1050"/>
          </a:p>
        </p:txBody>
      </p:sp>
      <p:sp>
        <p:nvSpPr>
          <p:cNvPr id="47" name="Google Shape;482;g3c251c46353_0_264">
            <a:extLst>
              <a:ext uri="{FF2B5EF4-FFF2-40B4-BE49-F238E27FC236}">
                <a16:creationId xmlns:a16="http://schemas.microsoft.com/office/drawing/2014/main" id="{EBB8BC00-FC43-9ED2-7B10-F00DCB86A15A}"/>
              </a:ext>
            </a:extLst>
          </p:cNvPr>
          <p:cNvSpPr txBox="1"/>
          <p:nvPr/>
        </p:nvSpPr>
        <p:spPr>
          <a:xfrm>
            <a:off x="5625534" y="5020592"/>
            <a:ext cx="1714950" cy="181845"/>
          </a:xfrm>
          <a:prstGeom prst="rect">
            <a:avLst/>
          </a:prstGeom>
          <a:noFill/>
          <a:ln>
            <a:noFill/>
          </a:ln>
        </p:spPr>
        <p:txBody>
          <a:bodyPr spcFirstLastPara="1" wrap="square" lIns="0" tIns="0" rIns="0" bIns="0" anchor="t" anchorCtr="0">
            <a:spAutoFit/>
          </a:bodyPr>
          <a:lstStyle/>
          <a:p>
            <a:pPr algn="ctr">
              <a:lnSpc>
                <a:spcPct val="124015"/>
              </a:lnSpc>
              <a:buSzPts val="1270"/>
            </a:pPr>
            <a:r>
              <a:rPr lang="en-US" sz="953" b="1">
                <a:latin typeface="Open Sans"/>
                <a:ea typeface="Open Sans"/>
                <a:cs typeface="Open Sans"/>
                <a:sym typeface="Open Sans"/>
              </a:rPr>
              <a:t>LEN INITIATION REGIMEN</a:t>
            </a:r>
            <a:endParaRPr sz="1050"/>
          </a:p>
        </p:txBody>
      </p:sp>
      <p:grpSp>
        <p:nvGrpSpPr>
          <p:cNvPr id="48" name="Google Shape;483;g3c251c46353_0_264">
            <a:extLst>
              <a:ext uri="{FF2B5EF4-FFF2-40B4-BE49-F238E27FC236}">
                <a16:creationId xmlns:a16="http://schemas.microsoft.com/office/drawing/2014/main" id="{4B6C858B-6BB6-0F01-1B73-700E7787758D}"/>
              </a:ext>
            </a:extLst>
          </p:cNvPr>
          <p:cNvGrpSpPr/>
          <p:nvPr/>
        </p:nvGrpSpPr>
        <p:grpSpPr>
          <a:xfrm>
            <a:off x="5564855" y="5205104"/>
            <a:ext cx="610071" cy="384569"/>
            <a:chOff x="59544" y="-202"/>
            <a:chExt cx="1626855" cy="1025516"/>
          </a:xfrm>
        </p:grpSpPr>
        <p:sp>
          <p:nvSpPr>
            <p:cNvPr id="49" name="Google Shape;484;g3c251c46353_0_264">
              <a:extLst>
                <a:ext uri="{FF2B5EF4-FFF2-40B4-BE49-F238E27FC236}">
                  <a16:creationId xmlns:a16="http://schemas.microsoft.com/office/drawing/2014/main" id="{5AB5A487-66E2-2863-6AB6-D28C2F2E40C4}"/>
                </a:ext>
              </a:extLst>
            </p:cNvPr>
            <p:cNvSpPr/>
            <p:nvPr/>
          </p:nvSpPr>
          <p:spPr>
            <a:xfrm rot="-8501880">
              <a:off x="914518" y="59573"/>
              <a:ext cx="364311" cy="493636"/>
            </a:xfrm>
            <a:custGeom>
              <a:avLst/>
              <a:gdLst/>
              <a:ahLst/>
              <a:cxnLst/>
              <a:rect l="l" t="t" r="r" b="b"/>
              <a:pathLst>
                <a:path w="364197" h="493482" extrusionOk="0">
                  <a:moveTo>
                    <a:pt x="0" y="0"/>
                  </a:moveTo>
                  <a:lnTo>
                    <a:pt x="364197" y="0"/>
                  </a:lnTo>
                  <a:lnTo>
                    <a:pt x="364197" y="493481"/>
                  </a:lnTo>
                  <a:lnTo>
                    <a:pt x="0" y="493481"/>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50" name="Google Shape;485;g3c251c46353_0_264">
              <a:extLst>
                <a:ext uri="{FF2B5EF4-FFF2-40B4-BE49-F238E27FC236}">
                  <a16:creationId xmlns:a16="http://schemas.microsoft.com/office/drawing/2014/main" id="{48E07A3C-3A6F-22CE-2132-3EF560A97D1B}"/>
                </a:ext>
              </a:extLst>
            </p:cNvPr>
            <p:cNvSpPr/>
            <p:nvPr/>
          </p:nvSpPr>
          <p:spPr>
            <a:xfrm rot="-8501880">
              <a:off x="1208317" y="59573"/>
              <a:ext cx="364311" cy="493636"/>
            </a:xfrm>
            <a:custGeom>
              <a:avLst/>
              <a:gdLst/>
              <a:ahLst/>
              <a:cxnLst/>
              <a:rect l="l" t="t" r="r" b="b"/>
              <a:pathLst>
                <a:path w="364197" h="493482" extrusionOk="0">
                  <a:moveTo>
                    <a:pt x="0" y="0"/>
                  </a:moveTo>
                  <a:lnTo>
                    <a:pt x="364196" y="0"/>
                  </a:lnTo>
                  <a:lnTo>
                    <a:pt x="364196" y="493481"/>
                  </a:lnTo>
                  <a:lnTo>
                    <a:pt x="0" y="493481"/>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nvGrpSpPr>
            <p:cNvPr id="51" name="Google Shape;486;g3c251c46353_0_264">
              <a:extLst>
                <a:ext uri="{FF2B5EF4-FFF2-40B4-BE49-F238E27FC236}">
                  <a16:creationId xmlns:a16="http://schemas.microsoft.com/office/drawing/2014/main" id="{A0CF6F1F-58A4-0DC0-EF69-B5A16883E897}"/>
                </a:ext>
              </a:extLst>
            </p:cNvPr>
            <p:cNvGrpSpPr/>
            <p:nvPr/>
          </p:nvGrpSpPr>
          <p:grpSpPr>
            <a:xfrm>
              <a:off x="360565" y="124619"/>
              <a:ext cx="555664" cy="574004"/>
              <a:chOff x="63500" y="63500"/>
              <a:chExt cx="592582" cy="612140"/>
            </a:xfrm>
          </p:grpSpPr>
          <p:sp>
            <p:nvSpPr>
              <p:cNvPr id="66" name="Google Shape;487;g3c251c46353_0_264">
                <a:extLst>
                  <a:ext uri="{FF2B5EF4-FFF2-40B4-BE49-F238E27FC236}">
                    <a16:creationId xmlns:a16="http://schemas.microsoft.com/office/drawing/2014/main" id="{0C722A1E-C874-9AD3-F938-25BB3816C61E}"/>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7" name="Google Shape;488;g3c251c46353_0_264">
                <a:extLst>
                  <a:ext uri="{FF2B5EF4-FFF2-40B4-BE49-F238E27FC236}">
                    <a16:creationId xmlns:a16="http://schemas.microsoft.com/office/drawing/2014/main" id="{D071B924-25A2-D013-8A96-B83DA6BC8C35}"/>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8" name="Google Shape;489;g3c251c46353_0_264">
                <a:extLst>
                  <a:ext uri="{FF2B5EF4-FFF2-40B4-BE49-F238E27FC236}">
                    <a16:creationId xmlns:a16="http://schemas.microsoft.com/office/drawing/2014/main" id="{7C8520D3-B9F8-276F-73B7-E723A0770EBF}"/>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9" name="Google Shape;490;g3c251c46353_0_264">
                <a:extLst>
                  <a:ext uri="{FF2B5EF4-FFF2-40B4-BE49-F238E27FC236}">
                    <a16:creationId xmlns:a16="http://schemas.microsoft.com/office/drawing/2014/main" id="{663FA138-D2F9-A54B-895B-4F57BA2CEDAF}"/>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0" name="Google Shape;491;g3c251c46353_0_264">
                <a:extLst>
                  <a:ext uri="{FF2B5EF4-FFF2-40B4-BE49-F238E27FC236}">
                    <a16:creationId xmlns:a16="http://schemas.microsoft.com/office/drawing/2014/main" id="{FE90CDAF-EFDE-8717-499F-8D33746BDBA5}"/>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FCD2C6"/>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1" name="Google Shape;492;g3c251c46353_0_264">
                <a:extLst>
                  <a:ext uri="{FF2B5EF4-FFF2-40B4-BE49-F238E27FC236}">
                    <a16:creationId xmlns:a16="http://schemas.microsoft.com/office/drawing/2014/main" id="{45D1A40D-07BF-5372-1ECD-4A756CA3EB82}"/>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2" name="Google Shape;493;g3c251c46353_0_264">
                <a:extLst>
                  <a:ext uri="{FF2B5EF4-FFF2-40B4-BE49-F238E27FC236}">
                    <a16:creationId xmlns:a16="http://schemas.microsoft.com/office/drawing/2014/main" id="{63E95537-4ED6-59E6-2989-2C0562742E52}"/>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3" name="Google Shape;494;g3c251c46353_0_264">
                <a:extLst>
                  <a:ext uri="{FF2B5EF4-FFF2-40B4-BE49-F238E27FC236}">
                    <a16:creationId xmlns:a16="http://schemas.microsoft.com/office/drawing/2014/main" id="{E8957F7E-D207-C3BF-4653-1B906937DB0B}"/>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4" name="Google Shape;495;g3c251c46353_0_264">
                <a:extLst>
                  <a:ext uri="{FF2B5EF4-FFF2-40B4-BE49-F238E27FC236}">
                    <a16:creationId xmlns:a16="http://schemas.microsoft.com/office/drawing/2014/main" id="{EA050BBD-AA0A-EDB3-9725-955D9D5B6B5B}"/>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5" name="Google Shape;496;g3c251c46353_0_264">
                <a:extLst>
                  <a:ext uri="{FF2B5EF4-FFF2-40B4-BE49-F238E27FC236}">
                    <a16:creationId xmlns:a16="http://schemas.microsoft.com/office/drawing/2014/main" id="{7D9573C9-01C3-9763-F26C-3D991438510E}"/>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6" name="Google Shape;497;g3c251c46353_0_264">
                <a:extLst>
                  <a:ext uri="{FF2B5EF4-FFF2-40B4-BE49-F238E27FC236}">
                    <a16:creationId xmlns:a16="http://schemas.microsoft.com/office/drawing/2014/main" id="{4B39BF69-E1A3-09B8-431E-9B2AFD0EEC5D}"/>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grpSp>
          <p:nvGrpSpPr>
            <p:cNvPr id="52" name="Google Shape;498;g3c251c46353_0_264">
              <a:extLst>
                <a:ext uri="{FF2B5EF4-FFF2-40B4-BE49-F238E27FC236}">
                  <a16:creationId xmlns:a16="http://schemas.microsoft.com/office/drawing/2014/main" id="{5AEB0B54-EBFD-399F-7E20-85C3E42A44CF}"/>
                </a:ext>
              </a:extLst>
            </p:cNvPr>
            <p:cNvGrpSpPr/>
            <p:nvPr/>
          </p:nvGrpSpPr>
          <p:grpSpPr>
            <a:xfrm>
              <a:off x="59544" y="100860"/>
              <a:ext cx="555664" cy="574004"/>
              <a:chOff x="63500" y="63500"/>
              <a:chExt cx="592582" cy="612140"/>
            </a:xfrm>
          </p:grpSpPr>
          <p:sp>
            <p:nvSpPr>
              <p:cNvPr id="55" name="Google Shape;499;g3c251c46353_0_264">
                <a:extLst>
                  <a:ext uri="{FF2B5EF4-FFF2-40B4-BE49-F238E27FC236}">
                    <a16:creationId xmlns:a16="http://schemas.microsoft.com/office/drawing/2014/main" id="{919CEC21-5B38-0AE0-613C-08B1BB10F048}"/>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56" name="Google Shape;500;g3c251c46353_0_264">
                <a:extLst>
                  <a:ext uri="{FF2B5EF4-FFF2-40B4-BE49-F238E27FC236}">
                    <a16:creationId xmlns:a16="http://schemas.microsoft.com/office/drawing/2014/main" id="{E5276C02-BD89-007F-705A-715E51CAD954}"/>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57" name="Google Shape;501;g3c251c46353_0_264">
                <a:extLst>
                  <a:ext uri="{FF2B5EF4-FFF2-40B4-BE49-F238E27FC236}">
                    <a16:creationId xmlns:a16="http://schemas.microsoft.com/office/drawing/2014/main" id="{9FF8EC83-AB29-2778-D176-2EFA1CE07792}"/>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58" name="Google Shape;502;g3c251c46353_0_264">
                <a:extLst>
                  <a:ext uri="{FF2B5EF4-FFF2-40B4-BE49-F238E27FC236}">
                    <a16:creationId xmlns:a16="http://schemas.microsoft.com/office/drawing/2014/main" id="{CAD78082-AF72-DAA9-057B-61722BA5906F}"/>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59" name="Google Shape;503;g3c251c46353_0_264">
                <a:extLst>
                  <a:ext uri="{FF2B5EF4-FFF2-40B4-BE49-F238E27FC236}">
                    <a16:creationId xmlns:a16="http://schemas.microsoft.com/office/drawing/2014/main" id="{D137095D-6ABC-C6A2-FEEE-F6520F3C7074}"/>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FCD2C6"/>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0" name="Google Shape;504;g3c251c46353_0_264">
                <a:extLst>
                  <a:ext uri="{FF2B5EF4-FFF2-40B4-BE49-F238E27FC236}">
                    <a16:creationId xmlns:a16="http://schemas.microsoft.com/office/drawing/2014/main" id="{A2CC49D1-C1C5-2027-1BB9-FB2AA6FB8A42}"/>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1" name="Google Shape;505;g3c251c46353_0_264">
                <a:extLst>
                  <a:ext uri="{FF2B5EF4-FFF2-40B4-BE49-F238E27FC236}">
                    <a16:creationId xmlns:a16="http://schemas.microsoft.com/office/drawing/2014/main" id="{402096D1-8600-DB92-4C0C-FE85CBECEE27}"/>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2" name="Google Shape;506;g3c251c46353_0_264">
                <a:extLst>
                  <a:ext uri="{FF2B5EF4-FFF2-40B4-BE49-F238E27FC236}">
                    <a16:creationId xmlns:a16="http://schemas.microsoft.com/office/drawing/2014/main" id="{DB9D246C-4F91-568B-7F80-6A75E659C37D}"/>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3" name="Google Shape;507;g3c251c46353_0_264">
                <a:extLst>
                  <a:ext uri="{FF2B5EF4-FFF2-40B4-BE49-F238E27FC236}">
                    <a16:creationId xmlns:a16="http://schemas.microsoft.com/office/drawing/2014/main" id="{D8BA521A-2705-75F7-EC85-48D02A8DC824}"/>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4" name="Google Shape;508;g3c251c46353_0_264">
                <a:extLst>
                  <a:ext uri="{FF2B5EF4-FFF2-40B4-BE49-F238E27FC236}">
                    <a16:creationId xmlns:a16="http://schemas.microsoft.com/office/drawing/2014/main" id="{C08339AC-FA5A-8C4D-1B4D-272A6EEC60B0}"/>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65" name="Google Shape;509;g3c251c46353_0_264">
                <a:extLst>
                  <a:ext uri="{FF2B5EF4-FFF2-40B4-BE49-F238E27FC236}">
                    <a16:creationId xmlns:a16="http://schemas.microsoft.com/office/drawing/2014/main" id="{09C03692-6D83-0590-B49A-ABEE856652D7}"/>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sp>
          <p:nvSpPr>
            <p:cNvPr id="53" name="Google Shape;510;g3c251c46353_0_264">
              <a:extLst>
                <a:ext uri="{FF2B5EF4-FFF2-40B4-BE49-F238E27FC236}">
                  <a16:creationId xmlns:a16="http://schemas.microsoft.com/office/drawing/2014/main" id="{2C75971B-2FE3-E0C5-3811-8BCD19492302}"/>
                </a:ext>
              </a:extLst>
            </p:cNvPr>
            <p:cNvSpPr/>
            <p:nvPr/>
          </p:nvSpPr>
          <p:spPr>
            <a:xfrm rot="-8501880">
              <a:off x="841442" y="471903"/>
              <a:ext cx="364311" cy="493636"/>
            </a:xfrm>
            <a:custGeom>
              <a:avLst/>
              <a:gdLst/>
              <a:ahLst/>
              <a:cxnLst/>
              <a:rect l="l" t="t" r="r" b="b"/>
              <a:pathLst>
                <a:path w="364197" h="493482" extrusionOk="0">
                  <a:moveTo>
                    <a:pt x="0" y="0"/>
                  </a:moveTo>
                  <a:lnTo>
                    <a:pt x="364197" y="0"/>
                  </a:lnTo>
                  <a:lnTo>
                    <a:pt x="364197" y="493482"/>
                  </a:lnTo>
                  <a:lnTo>
                    <a:pt x="0" y="493482"/>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54" name="Google Shape;511;g3c251c46353_0_264">
              <a:extLst>
                <a:ext uri="{FF2B5EF4-FFF2-40B4-BE49-F238E27FC236}">
                  <a16:creationId xmlns:a16="http://schemas.microsoft.com/office/drawing/2014/main" id="{C1C15049-41C0-E12D-F84E-F75F6422A8B1}"/>
                </a:ext>
              </a:extLst>
            </p:cNvPr>
            <p:cNvSpPr/>
            <p:nvPr/>
          </p:nvSpPr>
          <p:spPr>
            <a:xfrm rot="-8501880">
              <a:off x="1135240" y="471903"/>
              <a:ext cx="364311" cy="493636"/>
            </a:xfrm>
            <a:custGeom>
              <a:avLst/>
              <a:gdLst/>
              <a:ahLst/>
              <a:cxnLst/>
              <a:rect l="l" t="t" r="r" b="b"/>
              <a:pathLst>
                <a:path w="364197" h="493482" extrusionOk="0">
                  <a:moveTo>
                    <a:pt x="0" y="0"/>
                  </a:moveTo>
                  <a:lnTo>
                    <a:pt x="364197" y="0"/>
                  </a:lnTo>
                  <a:lnTo>
                    <a:pt x="364197" y="493482"/>
                  </a:lnTo>
                  <a:lnTo>
                    <a:pt x="0" y="493482"/>
                  </a:lnTo>
                  <a:lnTo>
                    <a:pt x="0" y="0"/>
                  </a:lnTo>
                  <a:close/>
                </a:path>
              </a:pathLst>
            </a:custGeom>
            <a:blipFill rotWithShape="1">
              <a:blip r:embed="rId3">
                <a:alphaModFix/>
              </a:blip>
              <a:stretch>
                <a:fillRect l="-117679" t="-89847"/>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grpSp>
        <p:nvGrpSpPr>
          <p:cNvPr id="77" name="Google Shape;512;g3c251c46353_0_264">
            <a:extLst>
              <a:ext uri="{FF2B5EF4-FFF2-40B4-BE49-F238E27FC236}">
                <a16:creationId xmlns:a16="http://schemas.microsoft.com/office/drawing/2014/main" id="{BA456AAB-EB7E-51B8-0C9C-FB8DBA40AE56}"/>
              </a:ext>
            </a:extLst>
          </p:cNvPr>
          <p:cNvGrpSpPr/>
          <p:nvPr/>
        </p:nvGrpSpPr>
        <p:grpSpPr>
          <a:xfrm>
            <a:off x="2577019" y="3128925"/>
            <a:ext cx="368794" cy="380966"/>
            <a:chOff x="63500" y="63500"/>
            <a:chExt cx="592582" cy="612140"/>
          </a:xfrm>
        </p:grpSpPr>
        <p:sp>
          <p:nvSpPr>
            <p:cNvPr id="78" name="Google Shape;513;g3c251c46353_0_264">
              <a:extLst>
                <a:ext uri="{FF2B5EF4-FFF2-40B4-BE49-F238E27FC236}">
                  <a16:creationId xmlns:a16="http://schemas.microsoft.com/office/drawing/2014/main" id="{487D16BC-D794-06C1-2CBE-F78E25EA8945}"/>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79" name="Google Shape;514;g3c251c46353_0_264">
              <a:extLst>
                <a:ext uri="{FF2B5EF4-FFF2-40B4-BE49-F238E27FC236}">
                  <a16:creationId xmlns:a16="http://schemas.microsoft.com/office/drawing/2014/main" id="{A584CDFE-ED43-D30D-2D44-609A4B0C3A72}"/>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0" name="Google Shape;515;g3c251c46353_0_264">
              <a:extLst>
                <a:ext uri="{FF2B5EF4-FFF2-40B4-BE49-F238E27FC236}">
                  <a16:creationId xmlns:a16="http://schemas.microsoft.com/office/drawing/2014/main" id="{621D4A8D-6187-F5BD-739E-4FBF8E4C73F6}"/>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1" name="Google Shape;516;g3c251c46353_0_264">
              <a:extLst>
                <a:ext uri="{FF2B5EF4-FFF2-40B4-BE49-F238E27FC236}">
                  <a16:creationId xmlns:a16="http://schemas.microsoft.com/office/drawing/2014/main" id="{0244C711-70B6-7162-502F-6745E312BA3A}"/>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2" name="Google Shape;517;g3c251c46353_0_264">
              <a:extLst>
                <a:ext uri="{FF2B5EF4-FFF2-40B4-BE49-F238E27FC236}">
                  <a16:creationId xmlns:a16="http://schemas.microsoft.com/office/drawing/2014/main" id="{03529D80-1334-FF3A-52CE-213CEAD595B0}"/>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EBA0DB"/>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3" name="Google Shape;518;g3c251c46353_0_264">
              <a:extLst>
                <a:ext uri="{FF2B5EF4-FFF2-40B4-BE49-F238E27FC236}">
                  <a16:creationId xmlns:a16="http://schemas.microsoft.com/office/drawing/2014/main" id="{ED80D25E-A05C-B381-FA42-396BA011F33F}"/>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4" name="Google Shape;519;g3c251c46353_0_264">
              <a:extLst>
                <a:ext uri="{FF2B5EF4-FFF2-40B4-BE49-F238E27FC236}">
                  <a16:creationId xmlns:a16="http://schemas.microsoft.com/office/drawing/2014/main" id="{740AB861-FF64-4EF1-9DD0-86B25BF7DEF4}"/>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5" name="Google Shape;520;g3c251c46353_0_264">
              <a:extLst>
                <a:ext uri="{FF2B5EF4-FFF2-40B4-BE49-F238E27FC236}">
                  <a16:creationId xmlns:a16="http://schemas.microsoft.com/office/drawing/2014/main" id="{86B248D3-3877-9D6B-BE77-57CB649173A3}"/>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6" name="Google Shape;521;g3c251c46353_0_264">
              <a:extLst>
                <a:ext uri="{FF2B5EF4-FFF2-40B4-BE49-F238E27FC236}">
                  <a16:creationId xmlns:a16="http://schemas.microsoft.com/office/drawing/2014/main" id="{A5FF32C4-5FDD-4562-2ECE-2BE5754ACBA3}"/>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7" name="Google Shape;522;g3c251c46353_0_264">
              <a:extLst>
                <a:ext uri="{FF2B5EF4-FFF2-40B4-BE49-F238E27FC236}">
                  <a16:creationId xmlns:a16="http://schemas.microsoft.com/office/drawing/2014/main" id="{4216879D-2098-B8F4-D954-4DE867835753}"/>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88" name="Google Shape;523;g3c251c46353_0_264">
              <a:extLst>
                <a:ext uri="{FF2B5EF4-FFF2-40B4-BE49-F238E27FC236}">
                  <a16:creationId xmlns:a16="http://schemas.microsoft.com/office/drawing/2014/main" id="{DFD181F1-2E7E-B6D8-3456-2D483BA6C0D6}"/>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sp>
        <p:nvSpPr>
          <p:cNvPr id="89" name="Google Shape;524;g3c251c46353_0_264">
            <a:extLst>
              <a:ext uri="{FF2B5EF4-FFF2-40B4-BE49-F238E27FC236}">
                <a16:creationId xmlns:a16="http://schemas.microsoft.com/office/drawing/2014/main" id="{8601DBB2-0FB7-2973-0C37-3B84BB1CCDB0}"/>
              </a:ext>
            </a:extLst>
          </p:cNvPr>
          <p:cNvSpPr txBox="1"/>
          <p:nvPr/>
        </p:nvSpPr>
        <p:spPr>
          <a:xfrm>
            <a:off x="2013706" y="2782716"/>
            <a:ext cx="1495350" cy="584006"/>
          </a:xfrm>
          <a:prstGeom prst="rect">
            <a:avLst/>
          </a:prstGeom>
          <a:noFill/>
          <a:ln>
            <a:noFill/>
          </a:ln>
        </p:spPr>
        <p:txBody>
          <a:bodyPr spcFirstLastPara="1" wrap="square" lIns="0" tIns="0" rIns="0" bIns="0" anchor="t" anchorCtr="0">
            <a:spAutoFit/>
          </a:bodyPr>
          <a:lstStyle/>
          <a:p>
            <a:pPr algn="ctr">
              <a:lnSpc>
                <a:spcPct val="124044"/>
              </a:lnSpc>
              <a:buSzPts val="1360"/>
            </a:pPr>
            <a:r>
              <a:rPr lang="en-US" sz="1020" b="1">
                <a:solidFill>
                  <a:srgbClr val="A93291"/>
                </a:solidFill>
                <a:latin typeface="Open Sans"/>
                <a:ea typeface="Open Sans"/>
                <a:cs typeface="Open Sans"/>
                <a:sym typeface="Open Sans"/>
              </a:rPr>
              <a:t>Cabotegravir-LA INITIATION INJECTION #1</a:t>
            </a:r>
            <a:endParaRPr sz="1050"/>
          </a:p>
        </p:txBody>
      </p:sp>
      <p:grpSp>
        <p:nvGrpSpPr>
          <p:cNvPr id="90" name="Google Shape;525;g3c251c46353_0_264">
            <a:extLst>
              <a:ext uri="{FF2B5EF4-FFF2-40B4-BE49-F238E27FC236}">
                <a16:creationId xmlns:a16="http://schemas.microsoft.com/office/drawing/2014/main" id="{41447BEF-2C20-E5A3-119A-EF80FB5C855F}"/>
              </a:ext>
            </a:extLst>
          </p:cNvPr>
          <p:cNvGrpSpPr/>
          <p:nvPr/>
        </p:nvGrpSpPr>
        <p:grpSpPr>
          <a:xfrm>
            <a:off x="2020611" y="4895014"/>
            <a:ext cx="3565791" cy="881152"/>
            <a:chOff x="0" y="-9525"/>
            <a:chExt cx="9508777" cy="2349739"/>
          </a:xfrm>
        </p:grpSpPr>
        <p:grpSp>
          <p:nvGrpSpPr>
            <p:cNvPr id="91" name="Google Shape;526;g3c251c46353_0_264">
              <a:extLst>
                <a:ext uri="{FF2B5EF4-FFF2-40B4-BE49-F238E27FC236}">
                  <a16:creationId xmlns:a16="http://schemas.microsoft.com/office/drawing/2014/main" id="{8B13FF45-1F38-87DC-DDDE-B584CCD7C40D}"/>
                </a:ext>
              </a:extLst>
            </p:cNvPr>
            <p:cNvGrpSpPr/>
            <p:nvPr/>
          </p:nvGrpSpPr>
          <p:grpSpPr>
            <a:xfrm>
              <a:off x="0" y="929625"/>
              <a:ext cx="4496615" cy="1102331"/>
              <a:chOff x="0" y="0"/>
              <a:chExt cx="3553232" cy="871064"/>
            </a:xfrm>
          </p:grpSpPr>
          <p:sp>
            <p:nvSpPr>
              <p:cNvPr id="109" name="Google Shape;527;g3c251c46353_0_264">
                <a:extLst>
                  <a:ext uri="{FF2B5EF4-FFF2-40B4-BE49-F238E27FC236}">
                    <a16:creationId xmlns:a16="http://schemas.microsoft.com/office/drawing/2014/main" id="{71CE585A-0FDE-573C-620B-52440BB9981E}"/>
                  </a:ext>
                </a:extLst>
              </p:cNvPr>
              <p:cNvSpPr/>
              <p:nvPr/>
            </p:nvSpPr>
            <p:spPr>
              <a:xfrm>
                <a:off x="0" y="0"/>
                <a:ext cx="3553232" cy="871064"/>
              </a:xfrm>
              <a:custGeom>
                <a:avLst/>
                <a:gdLst/>
                <a:ahLst/>
                <a:cxnLst/>
                <a:rect l="l" t="t" r="r" b="b"/>
                <a:pathLst>
                  <a:path w="3553232" h="871064" extrusionOk="0">
                    <a:moveTo>
                      <a:pt x="3553232" y="435532"/>
                    </a:moveTo>
                    <a:lnTo>
                      <a:pt x="3146832" y="0"/>
                    </a:lnTo>
                    <a:lnTo>
                      <a:pt x="3146832" y="203200"/>
                    </a:lnTo>
                    <a:lnTo>
                      <a:pt x="0" y="203200"/>
                    </a:lnTo>
                    <a:lnTo>
                      <a:pt x="0" y="667864"/>
                    </a:lnTo>
                    <a:lnTo>
                      <a:pt x="3146832" y="667864"/>
                    </a:lnTo>
                    <a:lnTo>
                      <a:pt x="3146832" y="871064"/>
                    </a:lnTo>
                    <a:lnTo>
                      <a:pt x="3553232" y="435532"/>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10" name="Google Shape;528;g3c251c46353_0_264">
                <a:extLst>
                  <a:ext uri="{FF2B5EF4-FFF2-40B4-BE49-F238E27FC236}">
                    <a16:creationId xmlns:a16="http://schemas.microsoft.com/office/drawing/2014/main" id="{684FB2BE-FA92-225D-6541-F41166ED372E}"/>
                  </a:ext>
                </a:extLst>
              </p:cNvPr>
              <p:cNvSpPr txBox="1"/>
              <p:nvPr/>
            </p:nvSpPr>
            <p:spPr>
              <a:xfrm>
                <a:off x="0" y="241300"/>
                <a:ext cx="3451500" cy="426600"/>
              </a:xfrm>
              <a:prstGeom prst="rect">
                <a:avLst/>
              </a:prstGeom>
              <a:noFill/>
              <a:ln>
                <a:noFill/>
              </a:ln>
            </p:spPr>
            <p:txBody>
              <a:bodyPr spcFirstLastPara="1" wrap="square" lIns="25388" tIns="25388" rIns="25388" bIns="25388" anchor="ctr" anchorCtr="0">
                <a:noAutofit/>
              </a:bodyPr>
              <a:lstStyle/>
              <a:p>
                <a:pPr algn="ctr">
                  <a:lnSpc>
                    <a:spcPct val="70250"/>
                  </a:lnSpc>
                  <a:buSzPts val="1200"/>
                </a:pPr>
                <a:endParaRPr sz="900">
                  <a:latin typeface="Calibri"/>
                  <a:ea typeface="Calibri"/>
                  <a:cs typeface="Calibri"/>
                  <a:sym typeface="Calibri"/>
                </a:endParaRPr>
              </a:p>
            </p:txBody>
          </p:sp>
        </p:grpSp>
        <p:grpSp>
          <p:nvGrpSpPr>
            <p:cNvPr id="92" name="Google Shape;529;g3c251c46353_0_264">
              <a:extLst>
                <a:ext uri="{FF2B5EF4-FFF2-40B4-BE49-F238E27FC236}">
                  <a16:creationId xmlns:a16="http://schemas.microsoft.com/office/drawing/2014/main" id="{50C72B12-E5E1-5228-40B0-8FEF24D6F939}"/>
                </a:ext>
              </a:extLst>
            </p:cNvPr>
            <p:cNvGrpSpPr/>
            <p:nvPr/>
          </p:nvGrpSpPr>
          <p:grpSpPr>
            <a:xfrm>
              <a:off x="4924261" y="1011604"/>
              <a:ext cx="765023" cy="790273"/>
              <a:chOff x="63500" y="63500"/>
              <a:chExt cx="592582" cy="612140"/>
            </a:xfrm>
          </p:grpSpPr>
          <p:sp>
            <p:nvSpPr>
              <p:cNvPr id="98" name="Google Shape;530;g3c251c46353_0_264">
                <a:extLst>
                  <a:ext uri="{FF2B5EF4-FFF2-40B4-BE49-F238E27FC236}">
                    <a16:creationId xmlns:a16="http://schemas.microsoft.com/office/drawing/2014/main" id="{B1399060-F22E-6C01-7062-EEA085D4643A}"/>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99" name="Google Shape;531;g3c251c46353_0_264">
                <a:extLst>
                  <a:ext uri="{FF2B5EF4-FFF2-40B4-BE49-F238E27FC236}">
                    <a16:creationId xmlns:a16="http://schemas.microsoft.com/office/drawing/2014/main" id="{BFEC82D4-A9DC-7A45-6C52-1D100B65DA63}"/>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0" name="Google Shape;532;g3c251c46353_0_264">
                <a:extLst>
                  <a:ext uri="{FF2B5EF4-FFF2-40B4-BE49-F238E27FC236}">
                    <a16:creationId xmlns:a16="http://schemas.microsoft.com/office/drawing/2014/main" id="{6AA7085D-3926-F763-63CD-AA84DBF17CBB}"/>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1" name="Google Shape;533;g3c251c46353_0_264">
                <a:extLst>
                  <a:ext uri="{FF2B5EF4-FFF2-40B4-BE49-F238E27FC236}">
                    <a16:creationId xmlns:a16="http://schemas.microsoft.com/office/drawing/2014/main" id="{C20BE2E5-72E4-EC26-07C4-CA5067BF4FEB}"/>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2" name="Google Shape;534;g3c251c46353_0_264">
                <a:extLst>
                  <a:ext uri="{FF2B5EF4-FFF2-40B4-BE49-F238E27FC236}">
                    <a16:creationId xmlns:a16="http://schemas.microsoft.com/office/drawing/2014/main" id="{2D2BF212-D381-6399-4769-A68BC46F69A2}"/>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EBA0DB"/>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3" name="Google Shape;535;g3c251c46353_0_264">
                <a:extLst>
                  <a:ext uri="{FF2B5EF4-FFF2-40B4-BE49-F238E27FC236}">
                    <a16:creationId xmlns:a16="http://schemas.microsoft.com/office/drawing/2014/main" id="{4C4293BE-A006-26DA-19CB-FCF4EDDAF671}"/>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4" name="Google Shape;536;g3c251c46353_0_264">
                <a:extLst>
                  <a:ext uri="{FF2B5EF4-FFF2-40B4-BE49-F238E27FC236}">
                    <a16:creationId xmlns:a16="http://schemas.microsoft.com/office/drawing/2014/main" id="{9A831F0F-1DFC-1B6C-36D5-16843C2C7ADC}"/>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5" name="Google Shape;537;g3c251c46353_0_264">
                <a:extLst>
                  <a:ext uri="{FF2B5EF4-FFF2-40B4-BE49-F238E27FC236}">
                    <a16:creationId xmlns:a16="http://schemas.microsoft.com/office/drawing/2014/main" id="{412CD142-0F81-A56D-BEC9-D890145965BB}"/>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6" name="Google Shape;538;g3c251c46353_0_264">
                <a:extLst>
                  <a:ext uri="{FF2B5EF4-FFF2-40B4-BE49-F238E27FC236}">
                    <a16:creationId xmlns:a16="http://schemas.microsoft.com/office/drawing/2014/main" id="{BFA77679-6B1A-0F7A-EA2C-9BE2BEBBB326}"/>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7" name="Google Shape;539;g3c251c46353_0_264">
                <a:extLst>
                  <a:ext uri="{FF2B5EF4-FFF2-40B4-BE49-F238E27FC236}">
                    <a16:creationId xmlns:a16="http://schemas.microsoft.com/office/drawing/2014/main" id="{D85F87DD-0D6E-72B5-5C54-AFDFC1CD7323}"/>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108" name="Google Shape;540;g3c251c46353_0_264">
                <a:extLst>
                  <a:ext uri="{FF2B5EF4-FFF2-40B4-BE49-F238E27FC236}">
                    <a16:creationId xmlns:a16="http://schemas.microsoft.com/office/drawing/2014/main" id="{4B5BFC2B-D6E9-8FBE-AA71-D216C51BECFE}"/>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A93291"/>
              </a:solid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grpSp>
        <p:sp>
          <p:nvSpPr>
            <p:cNvPr id="93" name="Google Shape;541;g3c251c46353_0_264">
              <a:extLst>
                <a:ext uri="{FF2B5EF4-FFF2-40B4-BE49-F238E27FC236}">
                  <a16:creationId xmlns:a16="http://schemas.microsoft.com/office/drawing/2014/main" id="{5702BFBB-E56D-DDBD-0144-AC772F0659D8}"/>
                </a:ext>
              </a:extLst>
            </p:cNvPr>
            <p:cNvSpPr/>
            <p:nvPr/>
          </p:nvSpPr>
          <p:spPr>
            <a:xfrm>
              <a:off x="6136141" y="433414"/>
              <a:ext cx="1470642" cy="1264752"/>
            </a:xfrm>
            <a:custGeom>
              <a:avLst/>
              <a:gdLst/>
              <a:ahLst/>
              <a:cxnLst/>
              <a:rect l="l" t="t" r="r" b="b"/>
              <a:pathLst>
                <a:path w="1470642" h="1264752" extrusionOk="0">
                  <a:moveTo>
                    <a:pt x="0" y="0"/>
                  </a:moveTo>
                  <a:lnTo>
                    <a:pt x="1470643" y="0"/>
                  </a:lnTo>
                  <a:lnTo>
                    <a:pt x="1470643" y="1264753"/>
                  </a:lnTo>
                  <a:lnTo>
                    <a:pt x="0" y="1264753"/>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94" name="Google Shape;542;g3c251c46353_0_264">
              <a:extLst>
                <a:ext uri="{FF2B5EF4-FFF2-40B4-BE49-F238E27FC236}">
                  <a16:creationId xmlns:a16="http://schemas.microsoft.com/office/drawing/2014/main" id="{68D99CBE-76D2-4878-820F-C5817E5CC3C0}"/>
                </a:ext>
              </a:extLst>
            </p:cNvPr>
            <p:cNvSpPr txBox="1"/>
            <p:nvPr/>
          </p:nvSpPr>
          <p:spPr>
            <a:xfrm>
              <a:off x="0" y="1257182"/>
              <a:ext cx="3860099" cy="1083032"/>
            </a:xfrm>
            <a:prstGeom prst="rect">
              <a:avLst/>
            </a:prstGeom>
            <a:noFill/>
            <a:ln>
              <a:noFill/>
            </a:ln>
          </p:spPr>
          <p:txBody>
            <a:bodyPr spcFirstLastPara="1" wrap="square" lIns="0" tIns="0" rIns="0" bIns="0" anchor="t" anchorCtr="0">
              <a:spAutoFit/>
            </a:bodyPr>
            <a:lstStyle/>
            <a:p>
              <a:pPr algn="ctr">
                <a:lnSpc>
                  <a:spcPct val="123960"/>
                </a:lnSpc>
                <a:buSzPts val="1419"/>
              </a:pPr>
              <a:r>
                <a:rPr lang="en-US" sz="1064" b="1">
                  <a:solidFill>
                    <a:srgbClr val="FFFFFF"/>
                  </a:solidFill>
                  <a:latin typeface="Open Sans"/>
                  <a:ea typeface="Open Sans"/>
                  <a:cs typeface="Open Sans"/>
                  <a:sym typeface="Open Sans"/>
                </a:rPr>
                <a:t>Prior Cabotegravir-LA use</a:t>
              </a:r>
              <a:endParaRPr sz="1050"/>
            </a:p>
          </p:txBody>
        </p:sp>
        <p:sp>
          <p:nvSpPr>
            <p:cNvPr id="95" name="Google Shape;543;g3c251c46353_0_264">
              <a:extLst>
                <a:ext uri="{FF2B5EF4-FFF2-40B4-BE49-F238E27FC236}">
                  <a16:creationId xmlns:a16="http://schemas.microsoft.com/office/drawing/2014/main" id="{BD365B81-509F-4ED7-013C-7C8E766DC6A4}"/>
                </a:ext>
              </a:extLst>
            </p:cNvPr>
            <p:cNvSpPr txBox="1"/>
            <p:nvPr/>
          </p:nvSpPr>
          <p:spPr>
            <a:xfrm>
              <a:off x="5808878" y="1736366"/>
              <a:ext cx="3699899" cy="484920"/>
            </a:xfrm>
            <a:prstGeom prst="rect">
              <a:avLst/>
            </a:prstGeom>
            <a:noFill/>
            <a:ln>
              <a:noFill/>
            </a:ln>
          </p:spPr>
          <p:txBody>
            <a:bodyPr spcFirstLastPara="1" wrap="square" lIns="0" tIns="0" rIns="0" bIns="0" anchor="t" anchorCtr="0">
              <a:spAutoFit/>
            </a:bodyPr>
            <a:lstStyle/>
            <a:p>
              <a:pPr algn="ctr">
                <a:lnSpc>
                  <a:spcPct val="124015"/>
                </a:lnSpc>
                <a:buSzPts val="1270"/>
              </a:pPr>
              <a:r>
                <a:rPr lang="en-US" sz="953" b="1">
                  <a:latin typeface="Open Sans"/>
                  <a:ea typeface="Open Sans"/>
                  <a:cs typeface="Open Sans"/>
                  <a:sym typeface="Open Sans"/>
                </a:rPr>
                <a:t>TWO MONTHS</a:t>
              </a:r>
              <a:endParaRPr sz="1050"/>
            </a:p>
          </p:txBody>
        </p:sp>
        <p:sp>
          <p:nvSpPr>
            <p:cNvPr id="96" name="Google Shape;544;g3c251c46353_0_264">
              <a:extLst>
                <a:ext uri="{FF2B5EF4-FFF2-40B4-BE49-F238E27FC236}">
                  <a16:creationId xmlns:a16="http://schemas.microsoft.com/office/drawing/2014/main" id="{DADA8D00-B866-4B99-5E99-1BD5FDE28B75}"/>
                </a:ext>
              </a:extLst>
            </p:cNvPr>
            <p:cNvSpPr/>
            <p:nvPr/>
          </p:nvSpPr>
          <p:spPr>
            <a:xfrm>
              <a:off x="7786561" y="433414"/>
              <a:ext cx="1470642" cy="1264752"/>
            </a:xfrm>
            <a:custGeom>
              <a:avLst/>
              <a:gdLst/>
              <a:ahLst/>
              <a:cxnLst/>
              <a:rect l="l" t="t" r="r" b="b"/>
              <a:pathLst>
                <a:path w="1470642" h="1264752" extrusionOk="0">
                  <a:moveTo>
                    <a:pt x="0" y="0"/>
                  </a:moveTo>
                  <a:lnTo>
                    <a:pt x="1470642" y="0"/>
                  </a:lnTo>
                  <a:lnTo>
                    <a:pt x="1470642" y="1264753"/>
                  </a:lnTo>
                  <a:lnTo>
                    <a:pt x="0" y="1264753"/>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a:buSzPts val="1200"/>
              </a:pPr>
              <a:endParaRPr sz="900">
                <a:latin typeface="Calibri"/>
                <a:ea typeface="Calibri"/>
                <a:cs typeface="Calibri"/>
                <a:sym typeface="Calibri"/>
              </a:endParaRPr>
            </a:p>
          </p:txBody>
        </p:sp>
        <p:sp>
          <p:nvSpPr>
            <p:cNvPr id="97" name="Google Shape;545;g3c251c46353_0_264">
              <a:extLst>
                <a:ext uri="{FF2B5EF4-FFF2-40B4-BE49-F238E27FC236}">
                  <a16:creationId xmlns:a16="http://schemas.microsoft.com/office/drawing/2014/main" id="{E9F23E60-F5DB-1B92-DFCF-C8B4A771466F}"/>
                </a:ext>
              </a:extLst>
            </p:cNvPr>
            <p:cNvSpPr txBox="1"/>
            <p:nvPr/>
          </p:nvSpPr>
          <p:spPr>
            <a:xfrm>
              <a:off x="3168600" y="-9525"/>
              <a:ext cx="2967600" cy="1054648"/>
            </a:xfrm>
            <a:prstGeom prst="rect">
              <a:avLst/>
            </a:prstGeom>
            <a:noFill/>
            <a:ln>
              <a:noFill/>
            </a:ln>
          </p:spPr>
          <p:txBody>
            <a:bodyPr spcFirstLastPara="1" wrap="square" lIns="0" tIns="0" rIns="0" bIns="0" anchor="t" anchorCtr="0">
              <a:spAutoFit/>
            </a:bodyPr>
            <a:lstStyle/>
            <a:p>
              <a:pPr algn="ctr">
                <a:lnSpc>
                  <a:spcPct val="123995"/>
                </a:lnSpc>
                <a:buSzPts val="921"/>
              </a:pPr>
              <a:r>
                <a:rPr lang="en-US" sz="691" b="1">
                  <a:solidFill>
                    <a:srgbClr val="A93291"/>
                  </a:solidFill>
                  <a:latin typeface="Open Sans"/>
                  <a:ea typeface="Open Sans"/>
                  <a:cs typeface="Open Sans"/>
                  <a:sym typeface="Open Sans"/>
                </a:rPr>
                <a:t>Cabotegravir-LA INITIATION INJECTION #2 or FOLLOW UP INJECTION</a:t>
              </a:r>
              <a:endParaRPr sz="1050"/>
            </a:p>
          </p:txBody>
        </p:sp>
      </p:grpSp>
    </p:spTree>
    <p:extLst>
      <p:ext uri="{BB962C8B-B14F-4D97-AF65-F5344CB8AC3E}">
        <p14:creationId xmlns:p14="http://schemas.microsoft.com/office/powerpoint/2010/main" val="1985244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A871-2D35-253B-978E-742A632CB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04CD-AEFF-38BC-B59A-081D3918242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1 Learning Objectives</a:t>
            </a:r>
          </a:p>
        </p:txBody>
      </p:sp>
      <p:grpSp>
        <p:nvGrpSpPr>
          <p:cNvPr id="6" name="Google Shape;128;g3c251c46353_0_71">
            <a:extLst>
              <a:ext uri="{FF2B5EF4-FFF2-40B4-BE49-F238E27FC236}">
                <a16:creationId xmlns:a16="http://schemas.microsoft.com/office/drawing/2014/main" id="{768206CB-0DE3-BD04-6D21-13D1EAB4830D}"/>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E29434C-C54C-E7B3-96FE-3BAB9171CEB1}"/>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a:buSzPts val="1800"/>
              </a:pPr>
              <a:endParaRPr sz="1350"/>
            </a:p>
          </p:txBody>
        </p:sp>
        <p:sp>
          <p:nvSpPr>
            <p:cNvPr id="8" name="Google Shape;130;g3c251c46353_0_71">
              <a:extLst>
                <a:ext uri="{FF2B5EF4-FFF2-40B4-BE49-F238E27FC236}">
                  <a16:creationId xmlns:a16="http://schemas.microsoft.com/office/drawing/2014/main" id="{061F8F37-E9BB-8E3E-4F59-EC2E6D1108DA}"/>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The effectiveness of Cabotegravir</a:t>
              </a: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How to store Injectable Cabotegravir </a:t>
              </a: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The dosing of injectable Cabotegravir </a:t>
              </a:r>
            </a:p>
            <a:p>
              <a:pPr marL="371475" indent="-285750">
                <a:buClr>
                  <a:schemeClr val="dk1"/>
                </a:buClr>
                <a:buSzPts val="1800"/>
                <a:buFont typeface="Arial" panose="020B0604020202020204" pitchFamily="34" charset="0"/>
                <a:buChar char="•"/>
              </a:pPr>
              <a:endParaRPr sz="1600" dirty="0">
                <a:solidFill>
                  <a:schemeClr val="dk1"/>
                </a:solidFill>
                <a:latin typeface="Century Gothic"/>
                <a:ea typeface="Century Gothic"/>
                <a:cs typeface="Century Gothic"/>
                <a:sym typeface="Century Gothic"/>
              </a:endParaRPr>
            </a:p>
            <a:p>
              <a:pPr>
                <a:lnSpc>
                  <a:spcPct val="90000"/>
                </a:lnSpc>
              </a:pPr>
              <a:endParaRPr sz="1350" dirty="0">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1619E6B3-B8DE-F019-BFF7-1CC58558DD40}"/>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2000" dirty="0">
                  <a:solidFill>
                    <a:srgbClr val="FFFFFF"/>
                  </a:solidFill>
                  <a:latin typeface="Poppins"/>
                  <a:ea typeface="Poppins"/>
                  <a:cs typeface="Poppins"/>
                  <a:sym typeface="Poppins"/>
                </a:rPr>
                <a:t>After completing unit 1, participants will be able to describe:​</a:t>
              </a:r>
              <a:endParaRPr sz="2000" dirty="0"/>
            </a:p>
          </p:txBody>
        </p:sp>
      </p:grpSp>
    </p:spTree>
    <p:extLst>
      <p:ext uri="{BB962C8B-B14F-4D97-AF65-F5344CB8AC3E}">
        <p14:creationId xmlns:p14="http://schemas.microsoft.com/office/powerpoint/2010/main" val="1011001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866CD-7D02-1F1D-9E6C-498C381586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B55D7D-C312-2B85-BA44-9CFA267A555D}"/>
              </a:ext>
            </a:extLst>
          </p:cNvPr>
          <p:cNvSpPr>
            <a:spLocks noGrp="1"/>
          </p:cNvSpPr>
          <p:nvPr>
            <p:ph type="ctrTitle"/>
          </p:nvPr>
        </p:nvSpPr>
        <p:spPr/>
        <p:txBody>
          <a:bodyPr>
            <a:normAutofit/>
          </a:bodyPr>
          <a:lstStyle/>
          <a:p>
            <a:r>
              <a:rPr lang="en-US" sz="4400" dirty="0"/>
              <a:t>Unit 8</a:t>
            </a:r>
          </a:p>
        </p:txBody>
      </p:sp>
      <p:sp>
        <p:nvSpPr>
          <p:cNvPr id="3" name="Subtitle 2">
            <a:extLst>
              <a:ext uri="{FF2B5EF4-FFF2-40B4-BE49-F238E27FC236}">
                <a16:creationId xmlns:a16="http://schemas.microsoft.com/office/drawing/2014/main" id="{B5AD99F7-E2BA-3434-1488-20DCC721C767}"/>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Managing Clients Who Test HIV-Positive While on Cabotegravir</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31445388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29FD5-79E9-CD81-05C9-C2A40A6F7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5041CF-034E-F3B5-34A3-1A65F39EBBE0}"/>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8 Learning Objectives</a:t>
            </a:r>
          </a:p>
        </p:txBody>
      </p:sp>
      <p:grpSp>
        <p:nvGrpSpPr>
          <p:cNvPr id="6" name="Google Shape;128;g3c251c46353_0_71">
            <a:extLst>
              <a:ext uri="{FF2B5EF4-FFF2-40B4-BE49-F238E27FC236}">
                <a16:creationId xmlns:a16="http://schemas.microsoft.com/office/drawing/2014/main" id="{1DEEFDFD-91FB-8094-982E-AE8CA76374AB}"/>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9C23879E-5054-1BE8-C8FE-074807A61F1C}"/>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B83CEDF6-6208-F58D-88C5-E5F540FB871B}"/>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Understand how to manage clients on Injectable Cabotegravir who test HIV positive</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Describe ART regimen for clients who test HIV positive while on injectable Cabotegravir.</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a:p>
              <a:pPr marL="85725" marR="0" lvl="0" indent="0" algn="l" defTabSz="457200" rtl="0" eaLnBrk="1" fontAlgn="auto" latinLnBrk="0" hangingPunct="1">
                <a:lnSpc>
                  <a:spcPct val="100000"/>
                </a:lnSpc>
                <a:spcBef>
                  <a:spcPts val="0"/>
                </a:spcBef>
                <a:spcAft>
                  <a:spcPts val="0"/>
                </a:spcAft>
                <a:buClr>
                  <a:prstClr val="black"/>
                </a:buClr>
                <a:buSzPts val="1800"/>
                <a:buFontTx/>
                <a:buNone/>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C77A4FC5-D2D3-98BA-4D68-750BD38696F2}"/>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8</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6438373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77363-B438-92AF-B42C-212AE5385F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6C6CA7-B2C8-A899-C189-CFB6E43A074A}"/>
              </a:ext>
            </a:extLst>
          </p:cNvPr>
          <p:cNvSpPr>
            <a:spLocks noGrp="1"/>
          </p:cNvSpPr>
          <p:nvPr>
            <p:ph type="ctrTitle"/>
          </p:nvPr>
        </p:nvSpPr>
        <p:spPr>
          <a:xfrm>
            <a:off x="382545" y="936196"/>
            <a:ext cx="8378910" cy="653838"/>
          </a:xfrm>
        </p:spPr>
        <p:txBody>
          <a:bodyPr/>
          <a:lstStyle/>
          <a:p>
            <a:r>
              <a:rPr lang="en-US" sz="2800" dirty="0">
                <a:solidFill>
                  <a:schemeClr val="accent3"/>
                </a:solidFill>
                <a:latin typeface="Century Gothic" panose="020B0502020202020204" pitchFamily="34" charset="0"/>
              </a:rPr>
              <a:t>Management of Clients that Test Positive while on Cabotegravir</a:t>
            </a:r>
          </a:p>
        </p:txBody>
      </p:sp>
      <p:sp>
        <p:nvSpPr>
          <p:cNvPr id="4" name="TextBox 3">
            <a:extLst>
              <a:ext uri="{FF2B5EF4-FFF2-40B4-BE49-F238E27FC236}">
                <a16:creationId xmlns:a16="http://schemas.microsoft.com/office/drawing/2014/main" id="{2A1BA6C8-BDC1-34D0-8DC5-44B36F61376B}"/>
              </a:ext>
            </a:extLst>
          </p:cNvPr>
          <p:cNvSpPr txBox="1"/>
          <p:nvPr/>
        </p:nvSpPr>
        <p:spPr>
          <a:xfrm>
            <a:off x="290266" y="2014633"/>
            <a:ext cx="8258115" cy="4247317"/>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Individuals who test positive on Cabotegravir-LA can either be missed acute HIV infection or new acquisition of HIV infection (seroconversion) while on Cabotegravir-LA.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All other individuals who test positive whilst on Cabotegravir-LA and had a negative serology test (RDT) at initiation should be considered as missed acute HIV infection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Missed acute HIV infection is common because of the high risk of HIV incidence among clients of PrEP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5373630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6AB95-3A91-3A7B-48F1-1D9BAEAEF9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1B786F-3190-D90E-5B87-75681B0398A2}"/>
              </a:ext>
            </a:extLst>
          </p:cNvPr>
          <p:cNvSpPr>
            <a:spLocks noGrp="1"/>
          </p:cNvSpPr>
          <p:nvPr>
            <p:ph type="ctrTitle"/>
          </p:nvPr>
        </p:nvSpPr>
        <p:spPr>
          <a:xfrm>
            <a:off x="516769" y="843917"/>
            <a:ext cx="8378910" cy="653838"/>
          </a:xfrm>
        </p:spPr>
        <p:txBody>
          <a:bodyPr/>
          <a:lstStyle/>
          <a:p>
            <a:r>
              <a:rPr lang="en-US" sz="2800" dirty="0">
                <a:solidFill>
                  <a:schemeClr val="accent3"/>
                </a:solidFill>
                <a:latin typeface="Century Gothic" panose="020B0502020202020204" pitchFamily="34" charset="0"/>
              </a:rPr>
              <a:t>Steps to Take When a Client Tests HIV-Positive</a:t>
            </a:r>
          </a:p>
        </p:txBody>
      </p:sp>
      <p:sp>
        <p:nvSpPr>
          <p:cNvPr id="4" name="TextBox 3">
            <a:extLst>
              <a:ext uri="{FF2B5EF4-FFF2-40B4-BE49-F238E27FC236}">
                <a16:creationId xmlns:a16="http://schemas.microsoft.com/office/drawing/2014/main" id="{DE131BC7-C72F-6FCB-11F3-564AE6E33877}"/>
              </a:ext>
            </a:extLst>
          </p:cNvPr>
          <p:cNvSpPr txBox="1"/>
          <p:nvPr/>
        </p:nvSpPr>
        <p:spPr>
          <a:xfrm>
            <a:off x="290266" y="2014633"/>
            <a:ext cx="8258115" cy="3631763"/>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If a client tests HIV positive based on the standard algorithm while on PrEP:</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Discontinue PrEP use immediately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Collect a blood-based sample for PCR HIV test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Immediately link to care and initiate on Tenofovir/Emtricitabine plus Darunavir/ritonavir (INSTI sparing ART)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Document positive test and possible reason for infection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Collect blood sample for INSTI resistance testing </a:t>
            </a:r>
          </a:p>
        </p:txBody>
      </p:sp>
    </p:spTree>
    <p:extLst>
      <p:ext uri="{BB962C8B-B14F-4D97-AF65-F5344CB8AC3E}">
        <p14:creationId xmlns:p14="http://schemas.microsoft.com/office/powerpoint/2010/main" val="15489938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A79C8-F9A9-2DD7-4470-AA466235EC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A8E707-163B-199E-F93E-AD04B532E378}"/>
              </a:ext>
            </a:extLst>
          </p:cNvPr>
          <p:cNvSpPr>
            <a:spLocks noGrp="1"/>
          </p:cNvSpPr>
          <p:nvPr>
            <p:ph type="ctrTitle"/>
          </p:nvPr>
        </p:nvSpPr>
        <p:spPr>
          <a:xfrm>
            <a:off x="749140" y="894251"/>
            <a:ext cx="7645719" cy="653838"/>
          </a:xfrm>
        </p:spPr>
        <p:txBody>
          <a:bodyPr/>
          <a:lstStyle/>
          <a:p>
            <a:r>
              <a:rPr lang="en-US" sz="2800" dirty="0">
                <a:solidFill>
                  <a:schemeClr val="accent3"/>
                </a:solidFill>
                <a:latin typeface="Century Gothic" panose="020B0502020202020204" pitchFamily="34" charset="0"/>
              </a:rPr>
              <a:t>Algorithm for Managing a Client Coming for a Follow-up Visit</a:t>
            </a:r>
          </a:p>
        </p:txBody>
      </p:sp>
      <p:pic>
        <p:nvPicPr>
          <p:cNvPr id="3" name="Google Shape;582;p46">
            <a:extLst>
              <a:ext uri="{FF2B5EF4-FFF2-40B4-BE49-F238E27FC236}">
                <a16:creationId xmlns:a16="http://schemas.microsoft.com/office/drawing/2014/main" id="{8DAEDB96-A381-BB8A-1C64-B118DB5F26FF}"/>
              </a:ext>
            </a:extLst>
          </p:cNvPr>
          <p:cNvPicPr preferRelativeResize="0"/>
          <p:nvPr/>
        </p:nvPicPr>
        <p:blipFill rotWithShape="1">
          <a:blip r:embed="rId2">
            <a:alphaModFix/>
          </a:blip>
          <a:srcRect/>
          <a:stretch/>
        </p:blipFill>
        <p:spPr>
          <a:xfrm>
            <a:off x="1558002" y="1858413"/>
            <a:ext cx="5497139" cy="4634666"/>
          </a:xfrm>
          <a:prstGeom prst="rect">
            <a:avLst/>
          </a:prstGeom>
          <a:noFill/>
          <a:ln>
            <a:noFill/>
          </a:ln>
        </p:spPr>
      </p:pic>
    </p:spTree>
    <p:extLst>
      <p:ext uri="{BB962C8B-B14F-4D97-AF65-F5344CB8AC3E}">
        <p14:creationId xmlns:p14="http://schemas.microsoft.com/office/powerpoint/2010/main" val="34906418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36C21-21BE-A3CF-9347-706BC9EBA7F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CBD08C-CA3B-D71F-8201-08BEEBEA9D02}"/>
              </a:ext>
            </a:extLst>
          </p:cNvPr>
          <p:cNvSpPr>
            <a:spLocks noGrp="1"/>
          </p:cNvSpPr>
          <p:nvPr>
            <p:ph type="ctrTitle"/>
          </p:nvPr>
        </p:nvSpPr>
        <p:spPr/>
        <p:txBody>
          <a:bodyPr>
            <a:normAutofit/>
          </a:bodyPr>
          <a:lstStyle/>
          <a:p>
            <a:r>
              <a:rPr lang="en-US" dirty="0"/>
              <a:t>Module 5 Takeaways</a:t>
            </a:r>
          </a:p>
        </p:txBody>
      </p:sp>
    </p:spTree>
    <p:extLst>
      <p:ext uri="{BB962C8B-B14F-4D97-AF65-F5344CB8AC3E}">
        <p14:creationId xmlns:p14="http://schemas.microsoft.com/office/powerpoint/2010/main" val="13577405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C144B-6094-4141-48B5-B09F1CB5D2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0ACE41-FEFE-DCDF-5401-D02259DD02D9}"/>
              </a:ext>
            </a:extLst>
          </p:cNvPr>
          <p:cNvSpPr>
            <a:spLocks noGrp="1"/>
          </p:cNvSpPr>
          <p:nvPr>
            <p:ph type="ctrTitle"/>
          </p:nvPr>
        </p:nvSpPr>
        <p:spPr>
          <a:xfrm>
            <a:off x="520118" y="936196"/>
            <a:ext cx="8378910" cy="624156"/>
          </a:xfrm>
        </p:spPr>
        <p:txBody>
          <a:bodyPr/>
          <a:lstStyle/>
          <a:p>
            <a:r>
              <a:rPr lang="en-US" sz="2800" dirty="0">
                <a:solidFill>
                  <a:schemeClr val="accent3"/>
                </a:solidFill>
                <a:latin typeface="Century Gothic" panose="020B0502020202020204" pitchFamily="34" charset="0"/>
              </a:rPr>
              <a:t>Key Takeaways </a:t>
            </a:r>
          </a:p>
        </p:txBody>
      </p:sp>
      <p:sp>
        <p:nvSpPr>
          <p:cNvPr id="4" name="TextBox 3">
            <a:extLst>
              <a:ext uri="{FF2B5EF4-FFF2-40B4-BE49-F238E27FC236}">
                <a16:creationId xmlns:a16="http://schemas.microsoft.com/office/drawing/2014/main" id="{DF4F2713-D239-6220-44C5-B072D346F0FD}"/>
              </a:ext>
            </a:extLst>
          </p:cNvPr>
          <p:cNvSpPr txBox="1"/>
          <p:nvPr/>
        </p:nvSpPr>
        <p:spPr>
          <a:xfrm>
            <a:off x="520118" y="1872020"/>
            <a:ext cx="8103764" cy="4154984"/>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Remember</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 Cabotegravir is an injection administered intramuscularly.</a:t>
            </a:r>
          </a:p>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Injection Location/Technique</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 Cabotegravir may be injected in either the ventrogluteal or </a:t>
            </a:r>
            <a:r>
              <a:rPr kumimoji="0" lang="en-US" sz="1600" b="0" i="0" u="none" strike="noStrike" kern="1200" cap="none" spc="0" normalizeH="0" baseline="0" noProof="0" dirty="0" err="1">
                <a:ln>
                  <a:noFill/>
                </a:ln>
                <a:solidFill>
                  <a:prstClr val="black"/>
                </a:solidFill>
                <a:effectLst/>
                <a:uLnTx/>
                <a:uFillTx/>
                <a:latin typeface="Century Gothic"/>
                <a:ea typeface="+mn-ea"/>
                <a:cs typeface="+mn-cs"/>
              </a:rPr>
              <a:t>dorsogluteal</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 location. The Z-track injection technique should be used in the selected location, whereby the skin is displaced immediately prior to injection, and is then allowed to return to its normal position after injection.</a:t>
            </a:r>
          </a:p>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Starting Cabotegravir/Time to Protection</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 Protection begins approximately 1 week after the first injection (INITIATION INJECTION 1).</a:t>
            </a:r>
          </a:p>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Continuing Cabotegravir Use</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 1 month after the first injection (INITIATION INJECTION 1), a second injection (INITIATION INJECTION 2) should be administered. All reinjections (FOLLOW-UP INJECTIONS) subsequent to INITIATION INJECTION 2 are administered every 2 months. There is a +/- 7-day window for scheduling all injections.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33790398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771AC-53B3-922A-F787-CBD7923A7C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E58767-416C-B0CE-F4FF-479445149D1D}"/>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Missing a Dose of Cabotegravir</a:t>
            </a:r>
          </a:p>
        </p:txBody>
      </p:sp>
      <p:sp>
        <p:nvSpPr>
          <p:cNvPr id="4" name="TextBox 3">
            <a:extLst>
              <a:ext uri="{FF2B5EF4-FFF2-40B4-BE49-F238E27FC236}">
                <a16:creationId xmlns:a16="http://schemas.microsoft.com/office/drawing/2014/main" id="{5AC67697-BE58-5EEB-4E75-10CEAE303DA4}"/>
              </a:ext>
            </a:extLst>
          </p:cNvPr>
          <p:cNvSpPr txBox="1"/>
          <p:nvPr/>
        </p:nvSpPr>
        <p:spPr>
          <a:xfrm>
            <a:off x="520118" y="1872020"/>
            <a:ext cx="8103764" cy="2431435"/>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If a client misses a Cabotegravir injection, the provider must determine whether Cabotegravir needs to be restarted with INITIATION INJECTION 1 &amp; 2 (one month apart), based upon the duration since the last injection and the type of last injection administered (if &gt; 2 months since INITIATION INJECTION 1 or &gt; 3 months since INITIATION INJECTION 2 or FOLLOW-UP INJECTION). Otherwise, the injection that was scheduled may be resumed despite the delay/missed visit.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40391483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11260-3A2E-9C15-C10C-7D5E25EB19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823369-7C87-E43C-30D8-840E7FE96EB8}"/>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Stopping Cabotegravir</a:t>
            </a:r>
          </a:p>
        </p:txBody>
      </p:sp>
      <p:sp>
        <p:nvSpPr>
          <p:cNvPr id="4" name="TextBox 3">
            <a:extLst>
              <a:ext uri="{FF2B5EF4-FFF2-40B4-BE49-F238E27FC236}">
                <a16:creationId xmlns:a16="http://schemas.microsoft.com/office/drawing/2014/main" id="{CF54E943-FC94-314E-BFEB-DA5407C27E37}"/>
              </a:ext>
            </a:extLst>
          </p:cNvPr>
          <p:cNvSpPr txBox="1"/>
          <p:nvPr/>
        </p:nvSpPr>
        <p:spPr>
          <a:xfrm>
            <a:off x="520118" y="1872020"/>
            <a:ext cx="8103764" cy="3877985"/>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The duration of protection after the final injection depends upon the type of final injection, as follows: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If last injection was INITIATION INJECTION 1, protection against HIV ends 1 month after the injection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If last injection was INITIATION INJECTION 2 or FOLLOW-UP INJECTION, protection against HIV ends 2 months after date of the injection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After the last injection, Cabotegravir) remains in the body for approximately 1 year (the “tail” period). During the “tail”</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b="0" i="0" u="none" strike="noStrike" kern="1200" cap="none" spc="0" normalizeH="0" baseline="0" noProof="0" dirty="0">
              <a:ln>
                <a:noFill/>
              </a:ln>
              <a:solidFill>
                <a:prstClr val="black"/>
              </a:solidFill>
              <a:effectLst/>
              <a:uLnTx/>
              <a:uFillTx/>
              <a:latin typeface="Century Gothic"/>
              <a:ea typeface="+mn-ea"/>
              <a:cs typeface="+mn-cs"/>
            </a:endParaRP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21994082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E1D0F-4296-7C2D-FADA-A9CDAE2E51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324786-1E7B-6D34-9AC0-873C6E198EAD}"/>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Put it into Practice!</a:t>
            </a:r>
          </a:p>
        </p:txBody>
      </p:sp>
      <p:sp>
        <p:nvSpPr>
          <p:cNvPr id="4" name="TextBox 3">
            <a:extLst>
              <a:ext uri="{FF2B5EF4-FFF2-40B4-BE49-F238E27FC236}">
                <a16:creationId xmlns:a16="http://schemas.microsoft.com/office/drawing/2014/main" id="{54689F5C-1E62-3F89-718C-2229E20DE7F7}"/>
              </a:ext>
            </a:extLst>
          </p:cNvPr>
          <p:cNvSpPr txBox="1"/>
          <p:nvPr/>
        </p:nvSpPr>
        <p:spPr>
          <a:xfrm>
            <a:off x="449657" y="2257914"/>
            <a:ext cx="5025004" cy="3600986"/>
          </a:xfrm>
          <a:prstGeom prst="rect">
            <a:avLst/>
          </a:prstGeom>
          <a:noFill/>
        </p:spPr>
        <p:txBody>
          <a:bodyPr wrap="square">
            <a:spAutoFit/>
          </a:bodyPr>
          <a:lstStyle/>
          <a:p>
            <a:pPr marL="85725" marR="0" lvl="0" indent="0" defTabSz="457200" rtl="0" eaLnBrk="1" fontAlgn="auto" latinLnBrk="0" hangingPunct="1">
              <a:lnSpc>
                <a:spcPct val="100000"/>
              </a:lnSpc>
              <a:spcBef>
                <a:spcPts val="600"/>
              </a:spcBef>
              <a:spcAft>
                <a:spcPts val="600"/>
              </a:spcAft>
              <a:buClr>
                <a:prstClr val="black"/>
              </a:buClr>
              <a:buSzPts val="1800"/>
              <a:buFontTx/>
              <a:buNone/>
              <a:tabLst/>
              <a:defRPr/>
            </a:pPr>
            <a:r>
              <a:rPr lang="en-US" b="1" dirty="0">
                <a:solidFill>
                  <a:prstClr val="black"/>
                </a:solidFill>
                <a:latin typeface="Century Gothic"/>
              </a:rPr>
              <a:t>Geraldine is at the clinic today, 29</a:t>
            </a:r>
            <a:r>
              <a:rPr lang="en-US" b="1" baseline="30000" dirty="0">
                <a:solidFill>
                  <a:prstClr val="black"/>
                </a:solidFill>
                <a:latin typeface="Century Gothic"/>
              </a:rPr>
              <a:t>th</a:t>
            </a:r>
            <a:r>
              <a:rPr lang="en-US" b="1" dirty="0">
                <a:solidFill>
                  <a:prstClr val="black"/>
                </a:solidFill>
                <a:latin typeface="Century Gothic"/>
              </a:rPr>
              <a:t> November, for an injection after having missed her appointment for INITIATION INJECTION #2 on 1</a:t>
            </a:r>
            <a:r>
              <a:rPr lang="en-US" b="1" baseline="30000" dirty="0">
                <a:solidFill>
                  <a:prstClr val="black"/>
                </a:solidFill>
                <a:latin typeface="Century Gothic"/>
              </a:rPr>
              <a:t>st</a:t>
            </a:r>
            <a:r>
              <a:rPr lang="en-US" b="1" dirty="0">
                <a:solidFill>
                  <a:prstClr val="black"/>
                </a:solidFill>
                <a:latin typeface="Century Gothic"/>
              </a:rPr>
              <a:t> November. Her last injection was INITIATION INJECTION #1, which was administered on 1</a:t>
            </a:r>
            <a:r>
              <a:rPr lang="en-US" b="1" baseline="30000" dirty="0">
                <a:solidFill>
                  <a:prstClr val="black"/>
                </a:solidFill>
                <a:latin typeface="Century Gothic"/>
              </a:rPr>
              <a:t>st</a:t>
            </a:r>
            <a:r>
              <a:rPr lang="en-US" b="1" dirty="0">
                <a:solidFill>
                  <a:prstClr val="black"/>
                </a:solidFill>
                <a:latin typeface="Century Gothic"/>
              </a:rPr>
              <a:t> October. </a:t>
            </a:r>
          </a:p>
          <a:p>
            <a:pPr marL="85725" marR="0" lvl="0" indent="0" defTabSz="457200" rtl="0" eaLnBrk="1" fontAlgn="auto" latinLnBrk="0" hangingPunct="1">
              <a:lnSpc>
                <a:spcPct val="100000"/>
              </a:lnSpc>
              <a:spcBef>
                <a:spcPts val="600"/>
              </a:spcBef>
              <a:spcAft>
                <a:spcPts val="600"/>
              </a:spcAft>
              <a:buClr>
                <a:prstClr val="black"/>
              </a:buClr>
              <a:buSzPts val="1800"/>
              <a:buFontTx/>
              <a:buNone/>
              <a:tabLst/>
              <a:defRPr/>
            </a:pPr>
            <a:endParaRPr kumimoji="0" lang="en-US" sz="1800" b="1" i="0" u="none" strike="noStrike" kern="1200" cap="none" spc="0" normalizeH="0" baseline="0" noProof="0" dirty="0">
              <a:ln>
                <a:noFill/>
              </a:ln>
              <a:solidFill>
                <a:prstClr val="black"/>
              </a:solidFill>
              <a:effectLst/>
              <a:uLnTx/>
              <a:uFillTx/>
              <a:latin typeface="Century Gothic"/>
              <a:ea typeface="+mn-ea"/>
              <a:cs typeface="+mn-cs"/>
            </a:endParaRPr>
          </a:p>
          <a:p>
            <a:pPr marL="85725" marR="0" lvl="0" indent="0" defTabSz="457200" rtl="0" eaLnBrk="1" fontAlgn="auto" latinLnBrk="0" hangingPunct="1">
              <a:lnSpc>
                <a:spcPct val="100000"/>
              </a:lnSpc>
              <a:spcBef>
                <a:spcPts val="600"/>
              </a:spcBef>
              <a:spcAft>
                <a:spcPts val="600"/>
              </a:spcAft>
              <a:buClr>
                <a:prstClr val="black"/>
              </a:buClr>
              <a:buSzPts val="1800"/>
              <a:buFontTx/>
              <a:buNone/>
              <a:tabLst/>
              <a:defRPr/>
            </a:pPr>
            <a:r>
              <a:rPr lang="en-US" i="1" dirty="0">
                <a:solidFill>
                  <a:prstClr val="black"/>
                </a:solidFill>
                <a:latin typeface="Century Gothic"/>
              </a:rPr>
              <a:t>How many days have passed between the last injection and today?</a:t>
            </a:r>
          </a:p>
          <a:p>
            <a:pPr marL="85725" marR="0" lvl="0" indent="0" defTabSz="457200" rtl="0" eaLnBrk="1" fontAlgn="auto" latinLnBrk="0" hangingPunct="1">
              <a:lnSpc>
                <a:spcPct val="100000"/>
              </a:lnSpc>
              <a:spcBef>
                <a:spcPts val="600"/>
              </a:spcBef>
              <a:spcAft>
                <a:spcPts val="600"/>
              </a:spcAft>
              <a:buClr>
                <a:prstClr val="black"/>
              </a:buClr>
              <a:buSzPts val="1800"/>
              <a:buFontTx/>
              <a:buNone/>
              <a:tabLst/>
              <a:defRPr/>
            </a:pPr>
            <a:r>
              <a:rPr lang="en-US" i="1" dirty="0">
                <a:solidFill>
                  <a:prstClr val="black"/>
                </a:solidFill>
                <a:latin typeface="Century Gothic"/>
              </a:rPr>
              <a:t>What action should you take as Geraldine’s provider today? </a:t>
            </a:r>
          </a:p>
        </p:txBody>
      </p:sp>
      <p:pic>
        <p:nvPicPr>
          <p:cNvPr id="3" name="Google Shape;320;p24">
            <a:extLst>
              <a:ext uri="{FF2B5EF4-FFF2-40B4-BE49-F238E27FC236}">
                <a16:creationId xmlns:a16="http://schemas.microsoft.com/office/drawing/2014/main" id="{DAE14AF9-B111-C781-95DD-DBC2D5DF8188}"/>
              </a:ext>
            </a:extLst>
          </p:cNvPr>
          <p:cNvPicPr preferRelativeResize="0"/>
          <p:nvPr/>
        </p:nvPicPr>
        <p:blipFill rotWithShape="1">
          <a:blip r:embed="rId2">
            <a:alphaModFix/>
          </a:blip>
          <a:srcRect l="10312" r="10759"/>
          <a:stretch/>
        </p:blipFill>
        <p:spPr>
          <a:xfrm>
            <a:off x="5474661" y="2353700"/>
            <a:ext cx="2843213" cy="3505200"/>
          </a:xfrm>
          <a:prstGeom prst="rect">
            <a:avLst/>
          </a:prstGeom>
          <a:noFill/>
          <a:ln>
            <a:noFill/>
          </a:ln>
        </p:spPr>
      </p:pic>
    </p:spTree>
    <p:extLst>
      <p:ext uri="{BB962C8B-B14F-4D97-AF65-F5344CB8AC3E}">
        <p14:creationId xmlns:p14="http://schemas.microsoft.com/office/powerpoint/2010/main" val="164213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DD5A0-33B3-1187-3B53-6289288649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01568F-673B-4634-B5DA-772719288A99}"/>
              </a:ext>
            </a:extLst>
          </p:cNvPr>
          <p:cNvSpPr>
            <a:spLocks noGrp="1"/>
          </p:cNvSpPr>
          <p:nvPr>
            <p:ph type="ctrTitle"/>
          </p:nvPr>
        </p:nvSpPr>
        <p:spPr>
          <a:xfrm>
            <a:off x="576072" y="679513"/>
            <a:ext cx="7772400" cy="856679"/>
          </a:xfrm>
        </p:spPr>
        <p:txBody>
          <a:bodyPr/>
          <a:lstStyle/>
          <a:p>
            <a:r>
              <a:rPr lang="en-US" sz="3300" dirty="0">
                <a:solidFill>
                  <a:schemeClr val="accent3"/>
                </a:solidFill>
                <a:latin typeface="Century Gothic" panose="020B0502020202020204" pitchFamily="34" charset="0"/>
              </a:rPr>
              <a:t>Overview of Cabotegravir</a:t>
            </a:r>
          </a:p>
        </p:txBody>
      </p:sp>
      <p:sp>
        <p:nvSpPr>
          <p:cNvPr id="6" name="TextBox 5">
            <a:extLst>
              <a:ext uri="{FF2B5EF4-FFF2-40B4-BE49-F238E27FC236}">
                <a16:creationId xmlns:a16="http://schemas.microsoft.com/office/drawing/2014/main" id="{6F738683-9C59-37BA-71D9-E12E3115DBFB}"/>
              </a:ext>
            </a:extLst>
          </p:cNvPr>
          <p:cNvSpPr txBox="1"/>
          <p:nvPr/>
        </p:nvSpPr>
        <p:spPr>
          <a:xfrm>
            <a:off x="576072" y="1904310"/>
            <a:ext cx="7851564" cy="2616101"/>
          </a:xfrm>
          <a:prstGeom prst="rect">
            <a:avLst/>
          </a:prstGeom>
          <a:noFill/>
        </p:spPr>
        <p:txBody>
          <a:bodyPr wrap="square">
            <a:spAutoFit/>
          </a:bodyPr>
          <a:lstStyle/>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Long-acting injectable Cabotegravir (Cabotegravir-LA) is an Integrase Strand-transfer Inhibitor (INSTI) which reduces the ability of the HIV to replicate itself inside a healthy cell. </a:t>
            </a:r>
          </a:p>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It is an extended-release injectable suspension given at a dose of 600mg, intramuscularly into the gluteal muscle. </a:t>
            </a:r>
          </a:p>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The initiation involves dose one and dose two, given 30 days apart. The follow-up reinjection is every 60 days. It takes seven days for Cabotegravir-LA to be effective after the first initial dose. </a:t>
            </a:r>
          </a:p>
        </p:txBody>
      </p:sp>
    </p:spTree>
    <p:extLst>
      <p:ext uri="{BB962C8B-B14F-4D97-AF65-F5344CB8AC3E}">
        <p14:creationId xmlns:p14="http://schemas.microsoft.com/office/powerpoint/2010/main" val="2750253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4719F-5153-C9BF-E66D-94A7FF1F5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EC0156-6FDB-0A80-864E-644038041029}"/>
              </a:ext>
            </a:extLst>
          </p:cNvPr>
          <p:cNvSpPr>
            <a:spLocks noGrp="1"/>
          </p:cNvSpPr>
          <p:nvPr>
            <p:ph type="ctrTitle"/>
          </p:nvPr>
        </p:nvSpPr>
        <p:spPr>
          <a:xfrm>
            <a:off x="576072" y="679513"/>
            <a:ext cx="7772400" cy="810959"/>
          </a:xfrm>
        </p:spPr>
        <p:txBody>
          <a:bodyPr/>
          <a:lstStyle/>
          <a:p>
            <a:r>
              <a:rPr lang="en-US" sz="3300" dirty="0">
                <a:solidFill>
                  <a:schemeClr val="accent3"/>
                </a:solidFill>
                <a:latin typeface="Century Gothic" panose="020B0502020202020204" pitchFamily="34" charset="0"/>
              </a:rPr>
              <a:t>Injectable Cabotegravir Profile </a:t>
            </a:r>
          </a:p>
        </p:txBody>
      </p:sp>
      <p:graphicFrame>
        <p:nvGraphicFramePr>
          <p:cNvPr id="4" name="Google Shape;146;p6">
            <a:extLst>
              <a:ext uri="{FF2B5EF4-FFF2-40B4-BE49-F238E27FC236}">
                <a16:creationId xmlns:a16="http://schemas.microsoft.com/office/drawing/2014/main" id="{E07678FA-6294-D93D-6735-0F5497F7A496}"/>
              </a:ext>
            </a:extLst>
          </p:cNvPr>
          <p:cNvGraphicFramePr/>
          <p:nvPr>
            <p:extLst>
              <p:ext uri="{D42A27DB-BD31-4B8C-83A1-F6EECF244321}">
                <p14:modId xmlns:p14="http://schemas.microsoft.com/office/powerpoint/2010/main" val="4199308266"/>
              </p:ext>
            </p:extLst>
          </p:nvPr>
        </p:nvGraphicFramePr>
        <p:xfrm>
          <a:off x="485775" y="1928869"/>
          <a:ext cx="8172450" cy="4079109"/>
        </p:xfrm>
        <a:graphic>
          <a:graphicData uri="http://schemas.openxmlformats.org/drawingml/2006/table">
            <a:tbl>
              <a:tblPr firstRow="1" firstCol="1" bandRow="1">
                <a:noFill/>
              </a:tblPr>
              <a:tblGrid>
                <a:gridCol w="2271431">
                  <a:extLst>
                    <a:ext uri="{9D8B030D-6E8A-4147-A177-3AD203B41FA5}">
                      <a16:colId xmlns:a16="http://schemas.microsoft.com/office/drawing/2014/main" val="20000"/>
                    </a:ext>
                  </a:extLst>
                </a:gridCol>
                <a:gridCol w="5901019">
                  <a:extLst>
                    <a:ext uri="{9D8B030D-6E8A-4147-A177-3AD203B41FA5}">
                      <a16:colId xmlns:a16="http://schemas.microsoft.com/office/drawing/2014/main" val="20001"/>
                    </a:ext>
                  </a:extLst>
                </a:gridCol>
              </a:tblGrid>
              <a:tr h="186338">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Profile</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Details</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extLst>
                  <a:ext uri="{0D108BD9-81ED-4DB2-BD59-A6C34878D82A}">
                    <a16:rowId xmlns:a16="http://schemas.microsoft.com/office/drawing/2014/main" val="10000"/>
                  </a:ext>
                </a:extLst>
              </a:tr>
              <a:tr h="186919">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Drug Class</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a:solidFill>
                            <a:schemeClr val="dk1"/>
                          </a:solidFill>
                          <a:latin typeface="Century Gothic"/>
                          <a:ea typeface="Century Gothic"/>
                          <a:cs typeface="Century Gothic"/>
                          <a:sym typeface="Century Gothic"/>
                        </a:rPr>
                        <a:t>Integrase Strand Transfer Inhibitors (INSTI)</a:t>
                      </a:r>
                      <a:endParaRPr sz="1200" u="none" strike="noStrike" cap="none">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1"/>
                  </a:ext>
                </a:extLst>
              </a:tr>
              <a:tr h="186919">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a:solidFill>
                            <a:schemeClr val="dk1"/>
                          </a:solidFill>
                          <a:latin typeface="Century Gothic"/>
                          <a:ea typeface="Century Gothic"/>
                          <a:cs typeface="Century Gothic"/>
                          <a:sym typeface="Century Gothic"/>
                        </a:rPr>
                        <a:t>Formulation</a:t>
                      </a:r>
                      <a:endParaRPr sz="1200" b="1" u="none" strike="noStrike" cap="none">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a:solidFill>
                            <a:schemeClr val="dk1"/>
                          </a:solidFill>
                          <a:latin typeface="Century Gothic"/>
                          <a:ea typeface="Century Gothic"/>
                          <a:cs typeface="Century Gothic"/>
                          <a:sym typeface="Century Gothic"/>
                        </a:rPr>
                        <a:t>Nano-suspension (slow release), injection</a:t>
                      </a:r>
                      <a:endParaRPr sz="1200" u="none" strike="noStrike" cap="none">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2"/>
                  </a:ext>
                </a:extLst>
              </a:tr>
              <a:tr h="186919">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Pharmacodynamics</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a:solidFill>
                            <a:schemeClr val="dk1"/>
                          </a:solidFill>
                          <a:latin typeface="Century Gothic"/>
                          <a:ea typeface="Century Gothic"/>
                          <a:cs typeface="Century Gothic"/>
                          <a:sym typeface="Century Gothic"/>
                        </a:rPr>
                        <a:t>Acts at an early stage of the HIV cycle </a:t>
                      </a:r>
                      <a:endParaRPr sz="1200" u="none" strike="noStrike" cap="none">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3"/>
                  </a:ext>
                </a:extLst>
              </a:tr>
              <a:tr h="186919">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a:solidFill>
                            <a:schemeClr val="dk1"/>
                          </a:solidFill>
                          <a:latin typeface="Century Gothic"/>
                          <a:ea typeface="Century Gothic"/>
                          <a:cs typeface="Century Gothic"/>
                          <a:sym typeface="Century Gothic"/>
                        </a:rPr>
                        <a:t>Effectiveness</a:t>
                      </a:r>
                      <a:endParaRPr sz="1200" b="1" u="none" strike="noStrike" cap="none">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a:solidFill>
                            <a:schemeClr val="dk1"/>
                          </a:solidFill>
                          <a:latin typeface="Century Gothic"/>
                          <a:ea typeface="Century Gothic"/>
                          <a:cs typeface="Century Gothic"/>
                          <a:sym typeface="Century Gothic"/>
                        </a:rPr>
                        <a:t>&gt;95%</a:t>
                      </a:r>
                      <a:endParaRPr sz="1200" u="none" strike="noStrike" cap="none">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4"/>
                  </a:ext>
                </a:extLst>
              </a:tr>
              <a:tr h="1233750">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Dosing</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dirty="0">
                          <a:solidFill>
                            <a:schemeClr val="dk1"/>
                          </a:solidFill>
                          <a:latin typeface="Century Gothic"/>
                          <a:ea typeface="Century Gothic"/>
                          <a:cs typeface="Century Gothic"/>
                          <a:sym typeface="Century Gothic"/>
                        </a:rPr>
                        <a:t>Initiation phase:</a:t>
                      </a:r>
                      <a:endParaRPr sz="1200" u="none" strike="noStrike" cap="none" dirty="0">
                        <a:solidFill>
                          <a:schemeClr val="dk1"/>
                        </a:solidFill>
                        <a:latin typeface="Century Gothic"/>
                        <a:ea typeface="Century Gothic"/>
                        <a:cs typeface="Century Gothic"/>
                        <a:sym typeface="Century Gothic"/>
                      </a:endParaRPr>
                    </a:p>
                    <a:p>
                      <a:pPr marL="342900" marR="0" lvl="0" indent="-342900" algn="l" rtl="0">
                        <a:lnSpc>
                          <a:spcPct val="107000"/>
                        </a:lnSpc>
                        <a:spcBef>
                          <a:spcPts val="800"/>
                        </a:spcBef>
                        <a:spcAft>
                          <a:spcPts val="0"/>
                        </a:spcAft>
                        <a:buClr>
                          <a:srgbClr val="000000"/>
                        </a:buClr>
                        <a:buSzPts val="1600"/>
                        <a:buFont typeface="Noto Sans Symbols"/>
                        <a:buChar char="∙"/>
                      </a:pPr>
                      <a:r>
                        <a:rPr lang="en-US" sz="1200" u="none" strike="noStrike" cap="none" dirty="0">
                          <a:solidFill>
                            <a:schemeClr val="dk1"/>
                          </a:solidFill>
                          <a:latin typeface="Century Gothic"/>
                          <a:ea typeface="Century Gothic"/>
                          <a:cs typeface="Century Gothic"/>
                          <a:sym typeface="Century Gothic"/>
                        </a:rPr>
                        <a:t>600 mg (3ml) at Month 0</a:t>
                      </a:r>
                      <a:endParaRPr sz="1200" u="none" strike="noStrike" cap="none" dirty="0">
                        <a:solidFill>
                          <a:schemeClr val="dk1"/>
                        </a:solidFill>
                        <a:latin typeface="Century Gothic"/>
                        <a:ea typeface="Century Gothic"/>
                        <a:cs typeface="Century Gothic"/>
                        <a:sym typeface="Century Gothic"/>
                      </a:endParaRPr>
                    </a:p>
                    <a:p>
                      <a:pPr marL="342900" marR="0" lvl="0" indent="-342900" algn="l" rtl="0">
                        <a:lnSpc>
                          <a:spcPct val="107000"/>
                        </a:lnSpc>
                        <a:spcBef>
                          <a:spcPts val="0"/>
                        </a:spcBef>
                        <a:spcAft>
                          <a:spcPts val="0"/>
                        </a:spcAft>
                        <a:buClr>
                          <a:srgbClr val="000000"/>
                        </a:buClr>
                        <a:buSzPts val="1600"/>
                        <a:buFont typeface="Noto Sans Symbols"/>
                        <a:buChar char="∙"/>
                      </a:pPr>
                      <a:r>
                        <a:rPr lang="en-US" sz="1200" u="none" strike="noStrike" cap="none" dirty="0">
                          <a:solidFill>
                            <a:schemeClr val="dk1"/>
                          </a:solidFill>
                          <a:latin typeface="Century Gothic"/>
                          <a:ea typeface="Century Gothic"/>
                          <a:cs typeface="Century Gothic"/>
                          <a:sym typeface="Century Gothic"/>
                        </a:rPr>
                        <a:t>600 mg (3ml) at Month 1</a:t>
                      </a:r>
                      <a:endParaRPr sz="1200" u="none" strike="noStrike" cap="none" dirty="0">
                        <a:solidFill>
                          <a:schemeClr val="dk1"/>
                        </a:solidFill>
                        <a:latin typeface="Century Gothic"/>
                        <a:ea typeface="Century Gothic"/>
                        <a:cs typeface="Century Gothic"/>
                        <a:sym typeface="Century Gothic"/>
                      </a:endParaRPr>
                    </a:p>
                    <a:p>
                      <a:pPr marL="0" marR="0" lvl="0" indent="0" algn="l" rtl="0">
                        <a:lnSpc>
                          <a:spcPct val="107000"/>
                        </a:lnSpc>
                        <a:spcBef>
                          <a:spcPts val="800"/>
                        </a:spcBef>
                        <a:spcAft>
                          <a:spcPts val="0"/>
                        </a:spcAft>
                        <a:buClr>
                          <a:srgbClr val="000000"/>
                        </a:buClr>
                        <a:buSzPts val="1600"/>
                        <a:buFont typeface="Arial"/>
                        <a:buNone/>
                      </a:pPr>
                      <a:r>
                        <a:rPr lang="en-US" sz="1200" u="none" strike="noStrike" cap="none" dirty="0">
                          <a:solidFill>
                            <a:schemeClr val="dk1"/>
                          </a:solidFill>
                          <a:latin typeface="Century Gothic"/>
                          <a:ea typeface="Century Gothic"/>
                          <a:cs typeface="Century Gothic"/>
                          <a:sym typeface="Century Gothic"/>
                        </a:rPr>
                        <a:t>Maintenance phase:</a:t>
                      </a:r>
                      <a:endParaRPr sz="1200" u="none" strike="noStrike" cap="none" dirty="0">
                        <a:solidFill>
                          <a:schemeClr val="dk1"/>
                        </a:solidFill>
                        <a:latin typeface="Century Gothic"/>
                        <a:ea typeface="Century Gothic"/>
                        <a:cs typeface="Century Gothic"/>
                        <a:sym typeface="Century Gothic"/>
                      </a:endParaRPr>
                    </a:p>
                    <a:p>
                      <a:pPr marL="342900" marR="0" lvl="0" indent="-342900" algn="l" rtl="0">
                        <a:lnSpc>
                          <a:spcPct val="107000"/>
                        </a:lnSpc>
                        <a:spcBef>
                          <a:spcPts val="800"/>
                        </a:spcBef>
                        <a:spcAft>
                          <a:spcPts val="0"/>
                        </a:spcAft>
                        <a:buClr>
                          <a:srgbClr val="000000"/>
                        </a:buClr>
                        <a:buSzPts val="1600"/>
                        <a:buFont typeface="Noto Sans Symbols"/>
                        <a:buChar char="∙"/>
                      </a:pPr>
                      <a:r>
                        <a:rPr lang="en-US" sz="1200" u="none" strike="noStrike" cap="none" dirty="0">
                          <a:solidFill>
                            <a:schemeClr val="dk1"/>
                          </a:solidFill>
                          <a:latin typeface="Century Gothic"/>
                          <a:ea typeface="Century Gothic"/>
                          <a:cs typeface="Century Gothic"/>
                          <a:sym typeface="Century Gothic"/>
                        </a:rPr>
                        <a:t>600 mg (3ml) every 2 months</a:t>
                      </a:r>
                      <a:endParaRPr sz="1200" u="none" strike="noStrike" cap="none" dirty="0">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5"/>
                  </a:ext>
                </a:extLst>
              </a:tr>
              <a:tr h="263606">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a:solidFill>
                            <a:schemeClr val="dk1"/>
                          </a:solidFill>
                          <a:latin typeface="Century Gothic"/>
                          <a:ea typeface="Century Gothic"/>
                          <a:cs typeface="Century Gothic"/>
                          <a:sym typeface="Century Gothic"/>
                        </a:rPr>
                        <a:t>Mode of Administration</a:t>
                      </a:r>
                      <a:endParaRPr sz="1200" b="1" u="none" strike="noStrike" cap="none">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a:solidFill>
                            <a:schemeClr val="dk1"/>
                          </a:solidFill>
                          <a:latin typeface="Century Gothic"/>
                          <a:ea typeface="Century Gothic"/>
                          <a:cs typeface="Century Gothic"/>
                          <a:sym typeface="Century Gothic"/>
                        </a:rPr>
                        <a:t>Intramuscular</a:t>
                      </a:r>
                      <a:endParaRPr sz="1200" u="none" strike="noStrike" cap="none">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6"/>
                  </a:ext>
                </a:extLst>
              </a:tr>
              <a:tr h="745763">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Side Effects</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342900" marR="0" lvl="0" indent="-342900" algn="l" rtl="0">
                        <a:lnSpc>
                          <a:spcPct val="107000"/>
                        </a:lnSpc>
                        <a:spcBef>
                          <a:spcPts val="0"/>
                        </a:spcBef>
                        <a:spcAft>
                          <a:spcPts val="0"/>
                        </a:spcAft>
                        <a:buClr>
                          <a:srgbClr val="000000"/>
                        </a:buClr>
                        <a:buSzPts val="1000"/>
                        <a:buFont typeface="Noto Sans Symbols"/>
                        <a:buChar char="∙"/>
                      </a:pPr>
                      <a:r>
                        <a:rPr lang="en-US" sz="1200" u="none" strike="noStrike" cap="none" dirty="0">
                          <a:solidFill>
                            <a:schemeClr val="dk1"/>
                          </a:solidFill>
                          <a:latin typeface="Century Gothic"/>
                          <a:ea typeface="Century Gothic"/>
                          <a:cs typeface="Century Gothic"/>
                          <a:sym typeface="Century Gothic"/>
                        </a:rPr>
                        <a:t>Injection site reactions (pain, tenderness, swelling, nodules), headache, fever, fatigue, back pain, and nausea.</a:t>
                      </a:r>
                      <a:endParaRPr sz="1200" u="none" strike="noStrike" cap="none" dirty="0">
                        <a:solidFill>
                          <a:schemeClr val="dk1"/>
                        </a:solidFill>
                        <a:latin typeface="Century Gothic"/>
                        <a:ea typeface="Century Gothic"/>
                        <a:cs typeface="Century Gothic"/>
                        <a:sym typeface="Century Gothic"/>
                      </a:endParaRPr>
                    </a:p>
                    <a:p>
                      <a:pPr marL="342900" marR="0" lvl="0" indent="-342900" algn="l" rtl="0">
                        <a:lnSpc>
                          <a:spcPct val="107000"/>
                        </a:lnSpc>
                        <a:spcBef>
                          <a:spcPts val="800"/>
                        </a:spcBef>
                        <a:spcAft>
                          <a:spcPts val="0"/>
                        </a:spcAft>
                        <a:buClr>
                          <a:srgbClr val="000000"/>
                        </a:buClr>
                        <a:buSzPts val="1000"/>
                        <a:buFont typeface="Noto Sans Symbols"/>
                        <a:buChar char="∙"/>
                      </a:pPr>
                      <a:r>
                        <a:rPr lang="en-US" sz="1200" u="none" strike="noStrike" cap="none" dirty="0">
                          <a:solidFill>
                            <a:schemeClr val="dk1"/>
                          </a:solidFill>
                          <a:latin typeface="Century Gothic"/>
                          <a:ea typeface="Century Gothic"/>
                          <a:cs typeface="Century Gothic"/>
                          <a:sym typeface="Century Gothic"/>
                        </a:rPr>
                        <a:t>Injection site reactions are usually mild-to-moderate and last a few days. </a:t>
                      </a:r>
                      <a:endParaRPr sz="1200" u="none" strike="noStrike" cap="none" dirty="0">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7"/>
                  </a:ext>
                </a:extLst>
              </a:tr>
              <a:tr h="389475">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Drug-drug Interactions</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a:solidFill>
                            <a:schemeClr val="dk1"/>
                          </a:solidFill>
                          <a:latin typeface="Century Gothic"/>
                          <a:ea typeface="Century Gothic"/>
                          <a:cs typeface="Century Gothic"/>
                          <a:sym typeface="Century Gothic"/>
                        </a:rPr>
                        <a:t>Enzyme inducers such as Rifampicin, Rifapentine, and anticonvulsants (Carbamazepine, Phenobarbital, Phenytoin)</a:t>
                      </a:r>
                      <a:endParaRPr sz="1200" u="none" strike="noStrike" cap="none">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8"/>
                  </a:ext>
                </a:extLst>
              </a:tr>
              <a:tr h="475369">
                <a:tc>
                  <a:txBody>
                    <a:bodyPr/>
                    <a:lstStyle/>
                    <a:p>
                      <a:pPr marL="0" marR="0" lvl="0" indent="0" algn="l" rtl="0">
                        <a:lnSpc>
                          <a:spcPct val="107000"/>
                        </a:lnSpc>
                        <a:spcBef>
                          <a:spcPts val="0"/>
                        </a:spcBef>
                        <a:spcAft>
                          <a:spcPts val="0"/>
                        </a:spcAft>
                        <a:buClr>
                          <a:srgbClr val="000000"/>
                        </a:buClr>
                        <a:buSzPts val="1600"/>
                        <a:buFont typeface="Arial"/>
                        <a:buNone/>
                      </a:pPr>
                      <a:r>
                        <a:rPr lang="en-US" sz="1200" b="1" u="none" strike="noStrike" cap="none" dirty="0">
                          <a:solidFill>
                            <a:schemeClr val="dk1"/>
                          </a:solidFill>
                          <a:latin typeface="Century Gothic"/>
                          <a:ea typeface="Century Gothic"/>
                          <a:cs typeface="Century Gothic"/>
                          <a:sym typeface="Century Gothic"/>
                        </a:rPr>
                        <a:t>Contraindications</a:t>
                      </a:r>
                      <a:endParaRPr sz="1200" b="1" u="none" strike="noStrike" cap="none" dirty="0">
                        <a:solidFill>
                          <a:schemeClr val="dk1"/>
                        </a:solidFill>
                        <a:latin typeface="Century Gothic"/>
                        <a:ea typeface="Century Gothic"/>
                        <a:cs typeface="Century Gothic"/>
                        <a:sym typeface="Century Gothic"/>
                      </a:endParaRPr>
                    </a:p>
                  </a:txBody>
                  <a:tcPr marL="51431" marR="51431" marT="0" marB="0">
                    <a:solidFill>
                      <a:schemeClr val="bg1">
                        <a:lumMod val="85000"/>
                      </a:schemeClr>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US" sz="1200" u="none" strike="noStrike" cap="none" dirty="0">
                          <a:solidFill>
                            <a:schemeClr val="dk1"/>
                          </a:solidFill>
                          <a:latin typeface="Century Gothic"/>
                          <a:ea typeface="Century Gothic"/>
                          <a:cs typeface="Century Gothic"/>
                          <a:sym typeface="Century Gothic"/>
                        </a:rPr>
                        <a:t>Advanced liver disease OR acute viral hepatitis (hepatotoxicity)</a:t>
                      </a:r>
                      <a:endParaRPr sz="1200" u="none" strike="noStrike" cap="none" dirty="0">
                        <a:solidFill>
                          <a:schemeClr val="dk1"/>
                        </a:solidFill>
                        <a:latin typeface="Century Gothic"/>
                        <a:ea typeface="Century Gothic"/>
                        <a:cs typeface="Century Gothic"/>
                        <a:sym typeface="Century Gothic"/>
                      </a:endParaRPr>
                    </a:p>
                    <a:p>
                      <a:pPr marL="0" marR="0" lvl="0" indent="0" algn="l" rtl="0">
                        <a:lnSpc>
                          <a:spcPct val="107000"/>
                        </a:lnSpc>
                        <a:spcBef>
                          <a:spcPts val="800"/>
                        </a:spcBef>
                        <a:spcAft>
                          <a:spcPts val="0"/>
                        </a:spcAft>
                        <a:buClr>
                          <a:srgbClr val="000000"/>
                        </a:buClr>
                        <a:buSzPts val="1600"/>
                        <a:buFont typeface="Arial"/>
                        <a:buNone/>
                      </a:pPr>
                      <a:r>
                        <a:rPr lang="en-US" sz="1200" u="none" strike="noStrike" cap="none" dirty="0">
                          <a:solidFill>
                            <a:schemeClr val="dk1"/>
                          </a:solidFill>
                          <a:latin typeface="Century Gothic"/>
                          <a:ea typeface="Century Gothic"/>
                          <a:cs typeface="Century Gothic"/>
                          <a:sym typeface="Century Gothic"/>
                        </a:rPr>
                        <a:t>Weight &lt; 35kg </a:t>
                      </a:r>
                      <a:endParaRPr sz="1200" u="none" strike="noStrike" cap="none" dirty="0">
                        <a:solidFill>
                          <a:schemeClr val="dk1"/>
                        </a:solidFill>
                        <a:latin typeface="Century Gothic"/>
                        <a:ea typeface="Century Gothic"/>
                        <a:cs typeface="Century Gothic"/>
                        <a:sym typeface="Century Gothic"/>
                      </a:endParaRPr>
                    </a:p>
                  </a:txBody>
                  <a:tcPr marL="51431" marR="51431"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979481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3AE8F-547B-03DA-5754-D1396EF222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7B0338-209E-9CFA-9EB1-F7A182C28055}"/>
              </a:ext>
            </a:extLst>
          </p:cNvPr>
          <p:cNvSpPr>
            <a:spLocks noGrp="1"/>
          </p:cNvSpPr>
          <p:nvPr>
            <p:ph type="ctrTitle"/>
          </p:nvPr>
        </p:nvSpPr>
        <p:spPr>
          <a:xfrm>
            <a:off x="658368" y="679513"/>
            <a:ext cx="7970436" cy="765239"/>
          </a:xfrm>
        </p:spPr>
        <p:txBody>
          <a:bodyPr/>
          <a:lstStyle/>
          <a:p>
            <a:r>
              <a:rPr lang="en-US" sz="3100" dirty="0">
                <a:solidFill>
                  <a:schemeClr val="accent3"/>
                </a:solidFill>
                <a:latin typeface="Century Gothic" panose="020B0502020202020204" pitchFamily="34" charset="0"/>
              </a:rPr>
              <a:t>Storage of Cabotegravir </a:t>
            </a:r>
          </a:p>
        </p:txBody>
      </p:sp>
      <p:sp>
        <p:nvSpPr>
          <p:cNvPr id="3" name="Google Shape;153;p8">
            <a:extLst>
              <a:ext uri="{FF2B5EF4-FFF2-40B4-BE49-F238E27FC236}">
                <a16:creationId xmlns:a16="http://schemas.microsoft.com/office/drawing/2014/main" id="{80EC563E-8D85-C1D9-1A07-BB311032A5F1}"/>
              </a:ext>
            </a:extLst>
          </p:cNvPr>
          <p:cNvSpPr txBox="1"/>
          <p:nvPr/>
        </p:nvSpPr>
        <p:spPr>
          <a:xfrm>
            <a:off x="628176" y="2212436"/>
            <a:ext cx="8134824" cy="3000246"/>
          </a:xfrm>
          <a:prstGeom prst="rect">
            <a:avLst/>
          </a:prstGeom>
          <a:noFill/>
          <a:ln>
            <a:noFill/>
          </a:ln>
        </p:spPr>
        <p:txBody>
          <a:bodyPr spcFirstLastPara="1" wrap="square" lIns="68569" tIns="34275" rIns="68569" bIns="34275" anchor="t" anchorCtr="0">
            <a:noAutofit/>
          </a:bodyPr>
          <a:lstStyle/>
          <a:p>
            <a:pPr marL="192881" indent="-192881" defTabSz="914400">
              <a:lnSpc>
                <a:spcPct val="150000"/>
              </a:lnSpc>
              <a:spcBef>
                <a:spcPts val="600"/>
              </a:spcBef>
              <a:spcAft>
                <a:spcPts val="600"/>
              </a:spcAft>
              <a:buClr>
                <a:srgbClr val="000000"/>
              </a:buClr>
              <a:buSzPts val="1600"/>
              <a:buFont typeface="Arial"/>
              <a:buChar char="•"/>
            </a:pPr>
            <a:r>
              <a:rPr lang="en-US" sz="1600" kern="0" dirty="0">
                <a:solidFill>
                  <a:srgbClr val="000000"/>
                </a:solidFill>
                <a:latin typeface="Century Gothic"/>
                <a:ea typeface="Century Gothic"/>
                <a:cs typeface="Century Gothic"/>
                <a:sym typeface="Century Gothic"/>
              </a:rPr>
              <a:t>The recommended storage for injectable Cabotegravir is between 1° and 30°C. </a:t>
            </a:r>
            <a:endParaRPr sz="1600" kern="0" dirty="0">
              <a:solidFill>
                <a:srgbClr val="000000"/>
              </a:solidFill>
              <a:latin typeface="Arial"/>
              <a:cs typeface="Arial"/>
              <a:sym typeface="Arial"/>
            </a:endParaRPr>
          </a:p>
          <a:p>
            <a:pPr marL="192881" indent="-192881" defTabSz="914400">
              <a:lnSpc>
                <a:spcPct val="150000"/>
              </a:lnSpc>
              <a:spcBef>
                <a:spcPts val="600"/>
              </a:spcBef>
              <a:spcAft>
                <a:spcPts val="600"/>
              </a:spcAft>
              <a:buClr>
                <a:srgbClr val="000000"/>
              </a:buClr>
              <a:buSzPts val="1600"/>
              <a:buFont typeface="Arial"/>
              <a:buChar char="•"/>
            </a:pPr>
            <a:r>
              <a:rPr lang="en-US" sz="1600" kern="0" dirty="0">
                <a:solidFill>
                  <a:srgbClr val="000000"/>
                </a:solidFill>
                <a:latin typeface="Century Gothic"/>
                <a:ea typeface="Century Gothic"/>
                <a:cs typeface="Century Gothic"/>
                <a:sym typeface="Century Gothic"/>
              </a:rPr>
              <a:t>Once drawn into the syringe Cabotegravir should be administered as soon as possible but may remain at room temperature for up to 2 hours. </a:t>
            </a:r>
            <a:endParaRPr sz="1600" kern="0" dirty="0">
              <a:solidFill>
                <a:srgbClr val="000000"/>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035779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394F-E704-01D7-9301-12D55F019F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4B31E2-F3D3-230C-E2CC-64C4D7EDAD0E}"/>
              </a:ext>
            </a:extLst>
          </p:cNvPr>
          <p:cNvSpPr>
            <a:spLocks noGrp="1"/>
          </p:cNvSpPr>
          <p:nvPr>
            <p:ph type="ctrTitle"/>
          </p:nvPr>
        </p:nvSpPr>
        <p:spPr>
          <a:xfrm>
            <a:off x="576072" y="679513"/>
            <a:ext cx="7772400" cy="856679"/>
          </a:xfrm>
        </p:spPr>
        <p:txBody>
          <a:bodyPr/>
          <a:lstStyle/>
          <a:p>
            <a:r>
              <a:rPr lang="en-US" sz="3300" dirty="0">
                <a:solidFill>
                  <a:schemeClr val="accent3"/>
                </a:solidFill>
                <a:latin typeface="Century Gothic" panose="020B0502020202020204" pitchFamily="34" charset="0"/>
              </a:rPr>
              <a:t>Dosing of Cabotegravir</a:t>
            </a:r>
          </a:p>
        </p:txBody>
      </p:sp>
      <p:sp>
        <p:nvSpPr>
          <p:cNvPr id="6" name="TextBox 5">
            <a:extLst>
              <a:ext uri="{FF2B5EF4-FFF2-40B4-BE49-F238E27FC236}">
                <a16:creationId xmlns:a16="http://schemas.microsoft.com/office/drawing/2014/main" id="{E42389AD-6302-18D8-773B-D2B3CADAAD96}"/>
              </a:ext>
            </a:extLst>
          </p:cNvPr>
          <p:cNvSpPr txBox="1"/>
          <p:nvPr/>
        </p:nvSpPr>
        <p:spPr>
          <a:xfrm>
            <a:off x="248230" y="1963033"/>
            <a:ext cx="4214042" cy="4124206"/>
          </a:xfrm>
          <a:prstGeom prst="rect">
            <a:avLst/>
          </a:prstGeom>
          <a:noFill/>
        </p:spPr>
        <p:txBody>
          <a:bodyPr wrap="square">
            <a:spAutoFit/>
          </a:bodyPr>
          <a:lstStyle/>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recommended Cabotegravir-LA regimen begins with two initiation injections of 600mg/3mL administered intramuscularly, with second dose given 30 days after the first dose, allowing a ±7-day window. </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After these initiation doses, clients transition to continuation injections of 600 mg/3 mL every two months (60 days), also with a ±7-day window allowance, for as long as they choose to remain on Cabotegravir-LA.</a:t>
            </a:r>
          </a:p>
        </p:txBody>
      </p:sp>
      <p:sp>
        <p:nvSpPr>
          <p:cNvPr id="8" name="Google Shape;160;p9">
            <a:extLst>
              <a:ext uri="{FF2B5EF4-FFF2-40B4-BE49-F238E27FC236}">
                <a16:creationId xmlns:a16="http://schemas.microsoft.com/office/drawing/2014/main" id="{3BE8D727-DD10-65C1-FC8B-358BE447A676}"/>
              </a:ext>
            </a:extLst>
          </p:cNvPr>
          <p:cNvSpPr/>
          <p:nvPr/>
        </p:nvSpPr>
        <p:spPr>
          <a:xfrm rot="5400000">
            <a:off x="3954988" y="3411606"/>
            <a:ext cx="2455875" cy="232200"/>
          </a:xfrm>
          <a:prstGeom prst="rightArrow">
            <a:avLst>
              <a:gd name="adj1" fmla="val 47790"/>
              <a:gd name="adj2" fmla="val 59583"/>
            </a:avLst>
          </a:prstGeom>
          <a:gradFill>
            <a:gsLst>
              <a:gs pos="0">
                <a:srgbClr val="00B050"/>
              </a:gs>
              <a:gs pos="11000">
                <a:srgbClr val="00B050"/>
              </a:gs>
              <a:gs pos="68000">
                <a:srgbClr val="92D050"/>
              </a:gs>
              <a:gs pos="100000">
                <a:srgbClr val="92D050"/>
              </a:gs>
            </a:gsLst>
            <a:lin ang="0" scaled="0"/>
          </a:gradFill>
          <a:ln>
            <a:noFill/>
          </a:ln>
        </p:spPr>
        <p:txBody>
          <a:bodyPr spcFirstLastPara="1" wrap="square" lIns="68569" tIns="34275" rIns="68569" bIns="34275" anchor="ctr" anchorCtr="0">
            <a:noAutofit/>
          </a:bodyPr>
          <a:lstStyle/>
          <a:p>
            <a:pPr algn="ctr">
              <a:buSzPts val="1149"/>
            </a:pPr>
            <a:endParaRPr sz="862">
              <a:solidFill>
                <a:srgbClr val="FFFFFF"/>
              </a:solidFill>
              <a:latin typeface="Calibri"/>
              <a:ea typeface="Calibri"/>
              <a:cs typeface="Calibri"/>
              <a:sym typeface="Calibri"/>
            </a:endParaRPr>
          </a:p>
        </p:txBody>
      </p:sp>
      <p:grpSp>
        <p:nvGrpSpPr>
          <p:cNvPr id="9" name="Google Shape;161;p9">
            <a:extLst>
              <a:ext uri="{FF2B5EF4-FFF2-40B4-BE49-F238E27FC236}">
                <a16:creationId xmlns:a16="http://schemas.microsoft.com/office/drawing/2014/main" id="{532E47A9-0966-E8BC-78A2-EFE42088317B}"/>
              </a:ext>
            </a:extLst>
          </p:cNvPr>
          <p:cNvGrpSpPr/>
          <p:nvPr/>
        </p:nvGrpSpPr>
        <p:grpSpPr>
          <a:xfrm rot="-7228844">
            <a:off x="5754453" y="2165606"/>
            <a:ext cx="193643" cy="193815"/>
            <a:chOff x="4738687" y="2085975"/>
            <a:chExt cx="2700337" cy="2702750"/>
          </a:xfrm>
        </p:grpSpPr>
        <p:sp>
          <p:nvSpPr>
            <p:cNvPr id="10" name="Google Shape;162;p9">
              <a:extLst>
                <a:ext uri="{FF2B5EF4-FFF2-40B4-BE49-F238E27FC236}">
                  <a16:creationId xmlns:a16="http://schemas.microsoft.com/office/drawing/2014/main" id="{DCB79046-C5C0-C575-1093-FAB97504DC05}"/>
                </a:ext>
              </a:extLst>
            </p:cNvPr>
            <p:cNvSpPr/>
            <p:nvPr/>
          </p:nvSpPr>
          <p:spPr>
            <a:xfrm>
              <a:off x="6710362" y="2085975"/>
              <a:ext cx="728662" cy="724894"/>
            </a:xfrm>
            <a:custGeom>
              <a:avLst/>
              <a:gdLst/>
              <a:ahLst/>
              <a:cxnLst/>
              <a:rect l="l" t="t" r="r" b="b"/>
              <a:pathLst>
                <a:path w="728662" h="724894" extrusionOk="0">
                  <a:moveTo>
                    <a:pt x="42863" y="42863"/>
                  </a:moveTo>
                  <a:cubicBezTo>
                    <a:pt x="-14288" y="100013"/>
                    <a:pt x="-14288" y="185738"/>
                    <a:pt x="42863" y="242888"/>
                  </a:cubicBezTo>
                  <a:lnTo>
                    <a:pt x="485775" y="685800"/>
                  </a:lnTo>
                  <a:cubicBezTo>
                    <a:pt x="557213" y="757238"/>
                    <a:pt x="657225" y="714375"/>
                    <a:pt x="685800" y="685800"/>
                  </a:cubicBezTo>
                  <a:cubicBezTo>
                    <a:pt x="742950" y="628650"/>
                    <a:pt x="742950" y="542925"/>
                    <a:pt x="685800" y="485775"/>
                  </a:cubicBezTo>
                  <a:lnTo>
                    <a:pt x="242888" y="42863"/>
                  </a:lnTo>
                  <a:cubicBezTo>
                    <a:pt x="185738" y="-14288"/>
                    <a:pt x="100013" y="-14288"/>
                    <a:pt x="42863" y="42863"/>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p>
          </p:txBody>
        </p:sp>
        <p:sp>
          <p:nvSpPr>
            <p:cNvPr id="11" name="Google Shape;163;p9">
              <a:extLst>
                <a:ext uri="{FF2B5EF4-FFF2-40B4-BE49-F238E27FC236}">
                  <a16:creationId xmlns:a16="http://schemas.microsoft.com/office/drawing/2014/main" id="{929109DF-6BFC-4F3E-96BE-4B837B1EA4B6}"/>
                </a:ext>
              </a:extLst>
            </p:cNvPr>
            <p:cNvSpPr/>
            <p:nvPr/>
          </p:nvSpPr>
          <p:spPr>
            <a:xfrm>
              <a:off x="6224587" y="2571750"/>
              <a:ext cx="728662" cy="724894"/>
            </a:xfrm>
            <a:custGeom>
              <a:avLst/>
              <a:gdLst/>
              <a:ahLst/>
              <a:cxnLst/>
              <a:rect l="l" t="t" r="r" b="b"/>
              <a:pathLst>
                <a:path w="728662" h="724894" extrusionOk="0">
                  <a:moveTo>
                    <a:pt x="242888" y="42863"/>
                  </a:moveTo>
                  <a:cubicBezTo>
                    <a:pt x="185738" y="-14288"/>
                    <a:pt x="100013" y="-14288"/>
                    <a:pt x="42863" y="42863"/>
                  </a:cubicBezTo>
                  <a:cubicBezTo>
                    <a:pt x="-14288" y="100013"/>
                    <a:pt x="-14288" y="185738"/>
                    <a:pt x="42863" y="242888"/>
                  </a:cubicBezTo>
                  <a:lnTo>
                    <a:pt x="485775" y="685800"/>
                  </a:lnTo>
                  <a:cubicBezTo>
                    <a:pt x="585788" y="757238"/>
                    <a:pt x="657225" y="71437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p>
          </p:txBody>
        </p:sp>
        <p:sp>
          <p:nvSpPr>
            <p:cNvPr id="12" name="Google Shape;164;p9">
              <a:extLst>
                <a:ext uri="{FF2B5EF4-FFF2-40B4-BE49-F238E27FC236}">
                  <a16:creationId xmlns:a16="http://schemas.microsoft.com/office/drawing/2014/main" id="{5210E310-E346-46F3-C910-EF1AB15C8009}"/>
                </a:ext>
              </a:extLst>
            </p:cNvPr>
            <p:cNvSpPr/>
            <p:nvPr/>
          </p:nvSpPr>
          <p:spPr>
            <a:xfrm>
              <a:off x="5724525" y="3071812"/>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71500" y="771525"/>
                    <a:pt x="657225" y="71437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p>
          </p:txBody>
        </p:sp>
        <p:sp>
          <p:nvSpPr>
            <p:cNvPr id="13" name="Google Shape;165;p9">
              <a:extLst>
                <a:ext uri="{FF2B5EF4-FFF2-40B4-BE49-F238E27FC236}">
                  <a16:creationId xmlns:a16="http://schemas.microsoft.com/office/drawing/2014/main" id="{39E5BE1E-5174-C8D3-84BA-BB64CADFB22A}"/>
                </a:ext>
              </a:extLst>
            </p:cNvPr>
            <p:cNvSpPr/>
            <p:nvPr/>
          </p:nvSpPr>
          <p:spPr>
            <a:xfrm>
              <a:off x="5238750" y="3557587"/>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p>
          </p:txBody>
        </p:sp>
        <p:sp>
          <p:nvSpPr>
            <p:cNvPr id="14" name="Google Shape;166;p9">
              <a:extLst>
                <a:ext uri="{FF2B5EF4-FFF2-40B4-BE49-F238E27FC236}">
                  <a16:creationId xmlns:a16="http://schemas.microsoft.com/office/drawing/2014/main" id="{A92CE0E0-42D6-B6C5-8E5F-9D5DCE1A8098}"/>
                </a:ext>
              </a:extLst>
            </p:cNvPr>
            <p:cNvSpPr/>
            <p:nvPr/>
          </p:nvSpPr>
          <p:spPr>
            <a:xfrm>
              <a:off x="4738687" y="4057650"/>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p>
          </p:txBody>
        </p:sp>
      </p:grpSp>
      <p:grpSp>
        <p:nvGrpSpPr>
          <p:cNvPr id="15" name="Google Shape;167;p9">
            <a:extLst>
              <a:ext uri="{FF2B5EF4-FFF2-40B4-BE49-F238E27FC236}">
                <a16:creationId xmlns:a16="http://schemas.microsoft.com/office/drawing/2014/main" id="{2DFECB83-60CE-BAE9-23F5-F2A24EEFA0B3}"/>
              </a:ext>
            </a:extLst>
          </p:cNvPr>
          <p:cNvGrpSpPr/>
          <p:nvPr/>
        </p:nvGrpSpPr>
        <p:grpSpPr>
          <a:xfrm>
            <a:off x="5334207" y="2309317"/>
            <a:ext cx="3137973" cy="2403968"/>
            <a:chOff x="4688243" y="1154540"/>
            <a:chExt cx="2546229" cy="3205290"/>
          </a:xfrm>
        </p:grpSpPr>
        <p:sp>
          <p:nvSpPr>
            <p:cNvPr id="16" name="Google Shape;168;p9">
              <a:extLst>
                <a:ext uri="{FF2B5EF4-FFF2-40B4-BE49-F238E27FC236}">
                  <a16:creationId xmlns:a16="http://schemas.microsoft.com/office/drawing/2014/main" id="{8D587619-A458-B554-2B79-09495530FC12}"/>
                </a:ext>
              </a:extLst>
            </p:cNvPr>
            <p:cNvSpPr/>
            <p:nvPr/>
          </p:nvSpPr>
          <p:spPr>
            <a:xfrm rot="-8100000">
              <a:off x="6428599" y="1644274"/>
              <a:ext cx="799950" cy="800422"/>
            </a:xfrm>
            <a:custGeom>
              <a:avLst/>
              <a:gdLst/>
              <a:ahLst/>
              <a:cxnLst/>
              <a:rect l="l" t="t" r="r" b="b"/>
              <a:pathLst>
                <a:path w="6856363" h="6860413" extrusionOk="0">
                  <a:moveTo>
                    <a:pt x="6815138" y="1343025"/>
                  </a:moveTo>
                  <a:lnTo>
                    <a:pt x="5514975" y="42863"/>
                  </a:lnTo>
                  <a:cubicBezTo>
                    <a:pt x="5457825" y="-14288"/>
                    <a:pt x="5372100" y="-14288"/>
                    <a:pt x="5314950" y="42863"/>
                  </a:cubicBezTo>
                  <a:cubicBezTo>
                    <a:pt x="5257800" y="100013"/>
                    <a:pt x="5257800" y="185738"/>
                    <a:pt x="5314950" y="242888"/>
                  </a:cubicBezTo>
                  <a:lnTo>
                    <a:pt x="5586413" y="514350"/>
                  </a:lnTo>
                  <a:lnTo>
                    <a:pt x="4643438" y="1457325"/>
                  </a:lnTo>
                  <a:lnTo>
                    <a:pt x="4457700" y="1271588"/>
                  </a:lnTo>
                  <a:cubicBezTo>
                    <a:pt x="4429125" y="1243013"/>
                    <a:pt x="4343400" y="1200150"/>
                    <a:pt x="4257675" y="1271588"/>
                  </a:cubicBezTo>
                  <a:lnTo>
                    <a:pt x="1271588" y="4257675"/>
                  </a:lnTo>
                  <a:cubicBezTo>
                    <a:pt x="1214438" y="4314825"/>
                    <a:pt x="1214438" y="4400550"/>
                    <a:pt x="1271588" y="4457700"/>
                  </a:cubicBezTo>
                  <a:lnTo>
                    <a:pt x="1457325" y="4643438"/>
                  </a:lnTo>
                  <a:lnTo>
                    <a:pt x="1171575" y="4929188"/>
                  </a:lnTo>
                  <a:cubicBezTo>
                    <a:pt x="1128713" y="4972050"/>
                    <a:pt x="1114425" y="5014913"/>
                    <a:pt x="1143000" y="5072063"/>
                  </a:cubicBezTo>
                  <a:lnTo>
                    <a:pt x="1243013" y="5414963"/>
                  </a:lnTo>
                  <a:lnTo>
                    <a:pt x="42863" y="6615113"/>
                  </a:lnTo>
                  <a:cubicBezTo>
                    <a:pt x="-14288" y="6672263"/>
                    <a:pt x="-14288" y="6757988"/>
                    <a:pt x="42863" y="6815138"/>
                  </a:cubicBezTo>
                  <a:cubicBezTo>
                    <a:pt x="71438" y="6843713"/>
                    <a:pt x="157163" y="6900863"/>
                    <a:pt x="242888" y="6815138"/>
                  </a:cubicBezTo>
                  <a:lnTo>
                    <a:pt x="1443038" y="5614988"/>
                  </a:lnTo>
                  <a:lnTo>
                    <a:pt x="1785938" y="5715000"/>
                  </a:lnTo>
                  <a:cubicBezTo>
                    <a:pt x="1800225" y="5715000"/>
                    <a:pt x="1857375" y="5743575"/>
                    <a:pt x="1928813" y="5686425"/>
                  </a:cubicBezTo>
                  <a:lnTo>
                    <a:pt x="2214563" y="5400675"/>
                  </a:lnTo>
                  <a:lnTo>
                    <a:pt x="2400300" y="5586413"/>
                  </a:lnTo>
                  <a:cubicBezTo>
                    <a:pt x="2486025" y="5672138"/>
                    <a:pt x="2571750" y="5614988"/>
                    <a:pt x="2600325" y="5586413"/>
                  </a:cubicBezTo>
                  <a:lnTo>
                    <a:pt x="5572125" y="2614613"/>
                  </a:lnTo>
                  <a:cubicBezTo>
                    <a:pt x="5629275" y="2557463"/>
                    <a:pt x="5629275" y="2471738"/>
                    <a:pt x="5572125" y="2414588"/>
                  </a:cubicBezTo>
                  <a:lnTo>
                    <a:pt x="5386388" y="2228850"/>
                  </a:lnTo>
                  <a:lnTo>
                    <a:pt x="6329363" y="1285875"/>
                  </a:lnTo>
                  <a:lnTo>
                    <a:pt x="6600825" y="1557338"/>
                  </a:lnTo>
                  <a:cubicBezTo>
                    <a:pt x="6686550" y="1628775"/>
                    <a:pt x="6772275" y="1585913"/>
                    <a:pt x="6800850" y="1557338"/>
                  </a:cubicBezTo>
                  <a:cubicBezTo>
                    <a:pt x="6872288" y="1485900"/>
                    <a:pt x="6872288" y="1400175"/>
                    <a:pt x="6815138" y="1343025"/>
                  </a:cubicBezTo>
                  <a:close/>
                  <a:moveTo>
                    <a:pt x="1785938" y="5414963"/>
                  </a:moveTo>
                  <a:lnTo>
                    <a:pt x="1514475" y="5329238"/>
                  </a:lnTo>
                  <a:lnTo>
                    <a:pt x="1428750" y="5057775"/>
                  </a:lnTo>
                  <a:lnTo>
                    <a:pt x="1643063" y="4843463"/>
                  </a:lnTo>
                  <a:lnTo>
                    <a:pt x="2000250" y="5200650"/>
                  </a:lnTo>
                  <a:close/>
                  <a:moveTo>
                    <a:pt x="2500313" y="5286375"/>
                  </a:moveTo>
                  <a:lnTo>
                    <a:pt x="1571625" y="4357688"/>
                  </a:lnTo>
                  <a:lnTo>
                    <a:pt x="4343400" y="1585913"/>
                  </a:lnTo>
                  <a:lnTo>
                    <a:pt x="5272088" y="2514600"/>
                  </a:lnTo>
                  <a:close/>
                  <a:moveTo>
                    <a:pt x="5186363" y="2014538"/>
                  </a:moveTo>
                  <a:lnTo>
                    <a:pt x="4829175" y="1657350"/>
                  </a:lnTo>
                  <a:lnTo>
                    <a:pt x="5786438" y="714375"/>
                  </a:lnTo>
                  <a:lnTo>
                    <a:pt x="6143625" y="1071563"/>
                  </a:ln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p>
          </p:txBody>
        </p:sp>
        <p:sp>
          <p:nvSpPr>
            <p:cNvPr id="17" name="Google Shape;169;p9">
              <a:extLst>
                <a:ext uri="{FF2B5EF4-FFF2-40B4-BE49-F238E27FC236}">
                  <a16:creationId xmlns:a16="http://schemas.microsoft.com/office/drawing/2014/main" id="{EFBB1956-5274-C051-9A57-474926C197F3}"/>
                </a:ext>
              </a:extLst>
            </p:cNvPr>
            <p:cNvSpPr txBox="1"/>
            <p:nvPr/>
          </p:nvSpPr>
          <p:spPr>
            <a:xfrm rot="16200000">
              <a:off x="4151374" y="1740884"/>
              <a:ext cx="1345200" cy="271461"/>
            </a:xfrm>
            <a:prstGeom prst="rect">
              <a:avLst/>
            </a:prstGeom>
            <a:noFill/>
            <a:ln>
              <a:noFill/>
            </a:ln>
          </p:spPr>
          <p:txBody>
            <a:bodyPr spcFirstLastPara="1" wrap="square" lIns="68569" tIns="34275" rIns="68569" bIns="34275" anchor="t" anchorCtr="0">
              <a:spAutoFit/>
            </a:bodyPr>
            <a:lstStyle/>
            <a:p>
              <a:pPr algn="ctr">
                <a:buSzPts val="1149"/>
              </a:pPr>
              <a:r>
                <a:rPr lang="en-US" sz="862" b="1" dirty="0">
                  <a:solidFill>
                    <a:srgbClr val="008E40"/>
                  </a:solidFill>
                  <a:latin typeface="Century Gothic"/>
                  <a:ea typeface="Century Gothic"/>
                  <a:cs typeface="Century Gothic"/>
                  <a:sym typeface="Century Gothic"/>
                </a:rPr>
                <a:t>INITIATION DOSES</a:t>
              </a:r>
              <a:endParaRPr sz="1050" dirty="0"/>
            </a:p>
          </p:txBody>
        </p:sp>
        <p:sp>
          <p:nvSpPr>
            <p:cNvPr id="18" name="Google Shape;170;p9">
              <a:extLst>
                <a:ext uri="{FF2B5EF4-FFF2-40B4-BE49-F238E27FC236}">
                  <a16:creationId xmlns:a16="http://schemas.microsoft.com/office/drawing/2014/main" id="{7EB56253-6FAD-63B8-A796-7B012693BDD2}"/>
                </a:ext>
              </a:extLst>
            </p:cNvPr>
            <p:cNvSpPr txBox="1"/>
            <p:nvPr/>
          </p:nvSpPr>
          <p:spPr>
            <a:xfrm rot="16200000">
              <a:off x="4268379" y="3330551"/>
              <a:ext cx="1345200" cy="163814"/>
            </a:xfrm>
            <a:prstGeom prst="rect">
              <a:avLst/>
            </a:prstGeom>
            <a:noFill/>
            <a:ln>
              <a:noFill/>
            </a:ln>
          </p:spPr>
          <p:txBody>
            <a:bodyPr spcFirstLastPara="1" wrap="square" lIns="68569" tIns="34275" rIns="68569" bIns="34275" anchor="t" anchorCtr="0">
              <a:spAutoFit/>
            </a:bodyPr>
            <a:lstStyle/>
            <a:p>
              <a:pPr algn="ctr">
                <a:buSzPts val="1149"/>
              </a:pPr>
              <a:r>
                <a:rPr lang="en-US" sz="862" b="1">
                  <a:solidFill>
                    <a:srgbClr val="008E40"/>
                  </a:solidFill>
                  <a:latin typeface="Century Gothic"/>
                  <a:ea typeface="Century Gothic"/>
                  <a:cs typeface="Century Gothic"/>
                  <a:sym typeface="Century Gothic"/>
                </a:rPr>
                <a:t>CONTINUATION</a:t>
              </a:r>
              <a:endParaRPr sz="862">
                <a:solidFill>
                  <a:srgbClr val="008E40"/>
                </a:solidFill>
              </a:endParaRPr>
            </a:p>
          </p:txBody>
        </p:sp>
        <p:grpSp>
          <p:nvGrpSpPr>
            <p:cNvPr id="19" name="Google Shape;171;p9">
              <a:extLst>
                <a:ext uri="{FF2B5EF4-FFF2-40B4-BE49-F238E27FC236}">
                  <a16:creationId xmlns:a16="http://schemas.microsoft.com/office/drawing/2014/main" id="{3864F18C-AE26-E38E-1301-9A3567C14A73}"/>
                </a:ext>
              </a:extLst>
            </p:cNvPr>
            <p:cNvGrpSpPr/>
            <p:nvPr/>
          </p:nvGrpSpPr>
          <p:grpSpPr>
            <a:xfrm rot="-8100000">
              <a:off x="6435256" y="2915267"/>
              <a:ext cx="798980" cy="799452"/>
              <a:chOff x="2667000" y="0"/>
              <a:chExt cx="6856363" cy="6860413"/>
            </a:xfrm>
          </p:grpSpPr>
          <p:sp>
            <p:nvSpPr>
              <p:cNvPr id="46" name="Google Shape;172;p9">
                <a:extLst>
                  <a:ext uri="{FF2B5EF4-FFF2-40B4-BE49-F238E27FC236}">
                    <a16:creationId xmlns:a16="http://schemas.microsoft.com/office/drawing/2014/main" id="{67078E61-7A85-62AC-36B0-903B4CFFFA3B}"/>
                  </a:ext>
                </a:extLst>
              </p:cNvPr>
              <p:cNvSpPr/>
              <p:nvPr/>
            </p:nvSpPr>
            <p:spPr>
              <a:xfrm>
                <a:off x="2667000" y="0"/>
                <a:ext cx="6856363" cy="6860413"/>
              </a:xfrm>
              <a:custGeom>
                <a:avLst/>
                <a:gdLst/>
                <a:ahLst/>
                <a:cxnLst/>
                <a:rect l="l" t="t" r="r" b="b"/>
                <a:pathLst>
                  <a:path w="6856363" h="6860413" extrusionOk="0">
                    <a:moveTo>
                      <a:pt x="6815138" y="1343025"/>
                    </a:moveTo>
                    <a:lnTo>
                      <a:pt x="5514975" y="42863"/>
                    </a:lnTo>
                    <a:cubicBezTo>
                      <a:pt x="5457825" y="-14288"/>
                      <a:pt x="5372100" y="-14288"/>
                      <a:pt x="5314950" y="42863"/>
                    </a:cubicBezTo>
                    <a:cubicBezTo>
                      <a:pt x="5257800" y="100013"/>
                      <a:pt x="5257800" y="185738"/>
                      <a:pt x="5314950" y="242888"/>
                    </a:cubicBezTo>
                    <a:lnTo>
                      <a:pt x="5586413" y="514350"/>
                    </a:lnTo>
                    <a:lnTo>
                      <a:pt x="4643438" y="1457325"/>
                    </a:lnTo>
                    <a:lnTo>
                      <a:pt x="4457700" y="1271588"/>
                    </a:lnTo>
                    <a:cubicBezTo>
                      <a:pt x="4429125" y="1243013"/>
                      <a:pt x="4343400" y="1200150"/>
                      <a:pt x="4257675" y="1271588"/>
                    </a:cubicBezTo>
                    <a:lnTo>
                      <a:pt x="1271588" y="4257675"/>
                    </a:lnTo>
                    <a:cubicBezTo>
                      <a:pt x="1214438" y="4314825"/>
                      <a:pt x="1214438" y="4400550"/>
                      <a:pt x="1271588" y="4457700"/>
                    </a:cubicBezTo>
                    <a:lnTo>
                      <a:pt x="1457325" y="4643438"/>
                    </a:lnTo>
                    <a:lnTo>
                      <a:pt x="1171575" y="4929188"/>
                    </a:lnTo>
                    <a:cubicBezTo>
                      <a:pt x="1128713" y="4972050"/>
                      <a:pt x="1114425" y="5014913"/>
                      <a:pt x="1143000" y="5072063"/>
                    </a:cubicBezTo>
                    <a:lnTo>
                      <a:pt x="1243013" y="5414963"/>
                    </a:lnTo>
                    <a:lnTo>
                      <a:pt x="42863" y="6615113"/>
                    </a:lnTo>
                    <a:cubicBezTo>
                      <a:pt x="-14288" y="6672263"/>
                      <a:pt x="-14288" y="6757988"/>
                      <a:pt x="42863" y="6815138"/>
                    </a:cubicBezTo>
                    <a:cubicBezTo>
                      <a:pt x="71438" y="6843713"/>
                      <a:pt x="157163" y="6900863"/>
                      <a:pt x="242888" y="6815138"/>
                    </a:cubicBezTo>
                    <a:lnTo>
                      <a:pt x="1443038" y="5614988"/>
                    </a:lnTo>
                    <a:lnTo>
                      <a:pt x="1785938" y="5715000"/>
                    </a:lnTo>
                    <a:cubicBezTo>
                      <a:pt x="1800225" y="5715000"/>
                      <a:pt x="1857375" y="5743575"/>
                      <a:pt x="1928813" y="5686425"/>
                    </a:cubicBezTo>
                    <a:lnTo>
                      <a:pt x="2214563" y="5400675"/>
                    </a:lnTo>
                    <a:lnTo>
                      <a:pt x="2400300" y="5586413"/>
                    </a:lnTo>
                    <a:cubicBezTo>
                      <a:pt x="2486025" y="5672138"/>
                      <a:pt x="2571750" y="5614988"/>
                      <a:pt x="2600325" y="5586413"/>
                    </a:cubicBezTo>
                    <a:lnTo>
                      <a:pt x="5572125" y="2614613"/>
                    </a:lnTo>
                    <a:cubicBezTo>
                      <a:pt x="5629275" y="2557463"/>
                      <a:pt x="5629275" y="2471738"/>
                      <a:pt x="5572125" y="2414588"/>
                    </a:cubicBezTo>
                    <a:lnTo>
                      <a:pt x="5386388" y="2228850"/>
                    </a:lnTo>
                    <a:lnTo>
                      <a:pt x="6329363" y="1285875"/>
                    </a:lnTo>
                    <a:lnTo>
                      <a:pt x="6600825" y="1557338"/>
                    </a:lnTo>
                    <a:cubicBezTo>
                      <a:pt x="6686550" y="1628775"/>
                      <a:pt x="6772275" y="1585913"/>
                      <a:pt x="6800850" y="1557338"/>
                    </a:cubicBezTo>
                    <a:cubicBezTo>
                      <a:pt x="6872288" y="1485900"/>
                      <a:pt x="6872288" y="1400175"/>
                      <a:pt x="6815138" y="1343025"/>
                    </a:cubicBezTo>
                    <a:close/>
                    <a:moveTo>
                      <a:pt x="1785938" y="5414963"/>
                    </a:moveTo>
                    <a:lnTo>
                      <a:pt x="1514475" y="5329238"/>
                    </a:lnTo>
                    <a:lnTo>
                      <a:pt x="1428750" y="5057775"/>
                    </a:lnTo>
                    <a:lnTo>
                      <a:pt x="1643063" y="4843463"/>
                    </a:lnTo>
                    <a:lnTo>
                      <a:pt x="2000250" y="5200650"/>
                    </a:lnTo>
                    <a:close/>
                    <a:moveTo>
                      <a:pt x="2500313" y="5286375"/>
                    </a:moveTo>
                    <a:lnTo>
                      <a:pt x="1571625" y="4357688"/>
                    </a:lnTo>
                    <a:lnTo>
                      <a:pt x="4343400" y="1585913"/>
                    </a:lnTo>
                    <a:lnTo>
                      <a:pt x="5272088" y="2514600"/>
                    </a:lnTo>
                    <a:close/>
                    <a:moveTo>
                      <a:pt x="5186363" y="2014538"/>
                    </a:moveTo>
                    <a:lnTo>
                      <a:pt x="4829175" y="1657350"/>
                    </a:lnTo>
                    <a:lnTo>
                      <a:pt x="5786438" y="714375"/>
                    </a:lnTo>
                    <a:lnTo>
                      <a:pt x="6143625" y="1071563"/>
                    </a:ln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7" name="Google Shape;173;p9">
                <a:extLst>
                  <a:ext uri="{FF2B5EF4-FFF2-40B4-BE49-F238E27FC236}">
                    <a16:creationId xmlns:a16="http://schemas.microsoft.com/office/drawing/2014/main" id="{4825D7D3-D668-64A5-D6FF-A8CA2588A057}"/>
                  </a:ext>
                </a:extLst>
              </p:cNvPr>
              <p:cNvSpPr/>
              <p:nvPr/>
            </p:nvSpPr>
            <p:spPr>
              <a:xfrm>
                <a:off x="6710362" y="2085975"/>
                <a:ext cx="728662" cy="724894"/>
              </a:xfrm>
              <a:custGeom>
                <a:avLst/>
                <a:gdLst/>
                <a:ahLst/>
                <a:cxnLst/>
                <a:rect l="l" t="t" r="r" b="b"/>
                <a:pathLst>
                  <a:path w="728662" h="724894" extrusionOk="0">
                    <a:moveTo>
                      <a:pt x="42863" y="42863"/>
                    </a:moveTo>
                    <a:cubicBezTo>
                      <a:pt x="-14288" y="100013"/>
                      <a:pt x="-14288" y="185738"/>
                      <a:pt x="42863" y="242888"/>
                    </a:cubicBezTo>
                    <a:lnTo>
                      <a:pt x="485775" y="685800"/>
                    </a:lnTo>
                    <a:cubicBezTo>
                      <a:pt x="557213" y="757238"/>
                      <a:pt x="657225" y="714375"/>
                      <a:pt x="685800" y="685800"/>
                    </a:cubicBezTo>
                    <a:cubicBezTo>
                      <a:pt x="742950" y="628650"/>
                      <a:pt x="742950" y="542925"/>
                      <a:pt x="685800" y="485775"/>
                    </a:cubicBezTo>
                    <a:lnTo>
                      <a:pt x="242888" y="42863"/>
                    </a:lnTo>
                    <a:cubicBezTo>
                      <a:pt x="185738" y="-14288"/>
                      <a:pt x="100013" y="-14288"/>
                      <a:pt x="42863" y="42863"/>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8" name="Google Shape;174;p9">
                <a:extLst>
                  <a:ext uri="{FF2B5EF4-FFF2-40B4-BE49-F238E27FC236}">
                    <a16:creationId xmlns:a16="http://schemas.microsoft.com/office/drawing/2014/main" id="{AAE62AC4-126C-EADF-A741-D9E506B8E873}"/>
                  </a:ext>
                </a:extLst>
              </p:cNvPr>
              <p:cNvSpPr/>
              <p:nvPr/>
            </p:nvSpPr>
            <p:spPr>
              <a:xfrm>
                <a:off x="6224587" y="2571750"/>
                <a:ext cx="728662" cy="724894"/>
              </a:xfrm>
              <a:custGeom>
                <a:avLst/>
                <a:gdLst/>
                <a:ahLst/>
                <a:cxnLst/>
                <a:rect l="l" t="t" r="r" b="b"/>
                <a:pathLst>
                  <a:path w="728662" h="724894" extrusionOk="0">
                    <a:moveTo>
                      <a:pt x="242888" y="42863"/>
                    </a:moveTo>
                    <a:cubicBezTo>
                      <a:pt x="185738" y="-14288"/>
                      <a:pt x="100013" y="-14288"/>
                      <a:pt x="42863" y="42863"/>
                    </a:cubicBezTo>
                    <a:cubicBezTo>
                      <a:pt x="-14288" y="100013"/>
                      <a:pt x="-14288" y="185738"/>
                      <a:pt x="42863" y="242888"/>
                    </a:cubicBezTo>
                    <a:lnTo>
                      <a:pt x="485775" y="685800"/>
                    </a:lnTo>
                    <a:cubicBezTo>
                      <a:pt x="585788" y="757238"/>
                      <a:pt x="657225" y="71437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9" name="Google Shape;175;p9">
                <a:extLst>
                  <a:ext uri="{FF2B5EF4-FFF2-40B4-BE49-F238E27FC236}">
                    <a16:creationId xmlns:a16="http://schemas.microsoft.com/office/drawing/2014/main" id="{8FB57DD2-20C5-068A-67B2-FD73ECD51360}"/>
                  </a:ext>
                </a:extLst>
              </p:cNvPr>
              <p:cNvSpPr/>
              <p:nvPr/>
            </p:nvSpPr>
            <p:spPr>
              <a:xfrm>
                <a:off x="5724525" y="3071812"/>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71500" y="771525"/>
                      <a:pt x="657225" y="71437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50" name="Google Shape;176;p9">
                <a:extLst>
                  <a:ext uri="{FF2B5EF4-FFF2-40B4-BE49-F238E27FC236}">
                    <a16:creationId xmlns:a16="http://schemas.microsoft.com/office/drawing/2014/main" id="{0AC123AB-EF53-6708-CA68-5D6EE5539DF6}"/>
                  </a:ext>
                </a:extLst>
              </p:cNvPr>
              <p:cNvSpPr/>
              <p:nvPr/>
            </p:nvSpPr>
            <p:spPr>
              <a:xfrm>
                <a:off x="5238750" y="3557587"/>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51" name="Google Shape;177;p9">
                <a:extLst>
                  <a:ext uri="{FF2B5EF4-FFF2-40B4-BE49-F238E27FC236}">
                    <a16:creationId xmlns:a16="http://schemas.microsoft.com/office/drawing/2014/main" id="{DF7677D3-3016-354C-3417-EF21F1C2D217}"/>
                  </a:ext>
                </a:extLst>
              </p:cNvPr>
              <p:cNvSpPr/>
              <p:nvPr/>
            </p:nvSpPr>
            <p:spPr>
              <a:xfrm>
                <a:off x="4738687" y="4057650"/>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grpSp>
        <p:grpSp>
          <p:nvGrpSpPr>
            <p:cNvPr id="20" name="Google Shape;178;p9">
              <a:extLst>
                <a:ext uri="{FF2B5EF4-FFF2-40B4-BE49-F238E27FC236}">
                  <a16:creationId xmlns:a16="http://schemas.microsoft.com/office/drawing/2014/main" id="{123C2872-D9CB-9B70-CC79-D85A093FDB00}"/>
                </a:ext>
              </a:extLst>
            </p:cNvPr>
            <p:cNvGrpSpPr/>
            <p:nvPr/>
          </p:nvGrpSpPr>
          <p:grpSpPr>
            <a:xfrm rot="-8100000">
              <a:off x="6423034" y="3560614"/>
              <a:ext cx="798980" cy="799452"/>
              <a:chOff x="2667000" y="0"/>
              <a:chExt cx="6856363" cy="6860413"/>
            </a:xfrm>
          </p:grpSpPr>
          <p:sp>
            <p:nvSpPr>
              <p:cNvPr id="40" name="Google Shape;179;p9">
                <a:extLst>
                  <a:ext uri="{FF2B5EF4-FFF2-40B4-BE49-F238E27FC236}">
                    <a16:creationId xmlns:a16="http://schemas.microsoft.com/office/drawing/2014/main" id="{5850C227-2BCE-44B0-9F32-4A8676965B13}"/>
                  </a:ext>
                </a:extLst>
              </p:cNvPr>
              <p:cNvSpPr/>
              <p:nvPr/>
            </p:nvSpPr>
            <p:spPr>
              <a:xfrm>
                <a:off x="2667000" y="0"/>
                <a:ext cx="6856363" cy="6860413"/>
              </a:xfrm>
              <a:custGeom>
                <a:avLst/>
                <a:gdLst/>
                <a:ahLst/>
                <a:cxnLst/>
                <a:rect l="l" t="t" r="r" b="b"/>
                <a:pathLst>
                  <a:path w="6856363" h="6860413" extrusionOk="0">
                    <a:moveTo>
                      <a:pt x="6815138" y="1343025"/>
                    </a:moveTo>
                    <a:lnTo>
                      <a:pt x="5514975" y="42863"/>
                    </a:lnTo>
                    <a:cubicBezTo>
                      <a:pt x="5457825" y="-14288"/>
                      <a:pt x="5372100" y="-14288"/>
                      <a:pt x="5314950" y="42863"/>
                    </a:cubicBezTo>
                    <a:cubicBezTo>
                      <a:pt x="5257800" y="100013"/>
                      <a:pt x="5257800" y="185738"/>
                      <a:pt x="5314950" y="242888"/>
                    </a:cubicBezTo>
                    <a:lnTo>
                      <a:pt x="5586413" y="514350"/>
                    </a:lnTo>
                    <a:lnTo>
                      <a:pt x="4643438" y="1457325"/>
                    </a:lnTo>
                    <a:lnTo>
                      <a:pt x="4457700" y="1271588"/>
                    </a:lnTo>
                    <a:cubicBezTo>
                      <a:pt x="4429125" y="1243013"/>
                      <a:pt x="4343400" y="1200150"/>
                      <a:pt x="4257675" y="1271588"/>
                    </a:cubicBezTo>
                    <a:lnTo>
                      <a:pt x="1271588" y="4257675"/>
                    </a:lnTo>
                    <a:cubicBezTo>
                      <a:pt x="1214438" y="4314825"/>
                      <a:pt x="1214438" y="4400550"/>
                      <a:pt x="1271588" y="4457700"/>
                    </a:cubicBezTo>
                    <a:lnTo>
                      <a:pt x="1457325" y="4643438"/>
                    </a:lnTo>
                    <a:lnTo>
                      <a:pt x="1171575" y="4929188"/>
                    </a:lnTo>
                    <a:cubicBezTo>
                      <a:pt x="1128713" y="4972050"/>
                      <a:pt x="1114425" y="5014913"/>
                      <a:pt x="1143000" y="5072063"/>
                    </a:cubicBezTo>
                    <a:lnTo>
                      <a:pt x="1243013" y="5414963"/>
                    </a:lnTo>
                    <a:lnTo>
                      <a:pt x="42863" y="6615113"/>
                    </a:lnTo>
                    <a:cubicBezTo>
                      <a:pt x="-14288" y="6672263"/>
                      <a:pt x="-14288" y="6757988"/>
                      <a:pt x="42863" y="6815138"/>
                    </a:cubicBezTo>
                    <a:cubicBezTo>
                      <a:pt x="71438" y="6843713"/>
                      <a:pt x="157163" y="6900863"/>
                      <a:pt x="242888" y="6815138"/>
                    </a:cubicBezTo>
                    <a:lnTo>
                      <a:pt x="1443038" y="5614988"/>
                    </a:lnTo>
                    <a:lnTo>
                      <a:pt x="1785938" y="5715000"/>
                    </a:lnTo>
                    <a:cubicBezTo>
                      <a:pt x="1800225" y="5715000"/>
                      <a:pt x="1857375" y="5743575"/>
                      <a:pt x="1928813" y="5686425"/>
                    </a:cubicBezTo>
                    <a:lnTo>
                      <a:pt x="2214563" y="5400675"/>
                    </a:lnTo>
                    <a:lnTo>
                      <a:pt x="2400300" y="5586413"/>
                    </a:lnTo>
                    <a:cubicBezTo>
                      <a:pt x="2486025" y="5672138"/>
                      <a:pt x="2571750" y="5614988"/>
                      <a:pt x="2600325" y="5586413"/>
                    </a:cubicBezTo>
                    <a:lnTo>
                      <a:pt x="5572125" y="2614613"/>
                    </a:lnTo>
                    <a:cubicBezTo>
                      <a:pt x="5629275" y="2557463"/>
                      <a:pt x="5629275" y="2471738"/>
                      <a:pt x="5572125" y="2414588"/>
                    </a:cubicBezTo>
                    <a:lnTo>
                      <a:pt x="5386388" y="2228850"/>
                    </a:lnTo>
                    <a:lnTo>
                      <a:pt x="6329363" y="1285875"/>
                    </a:lnTo>
                    <a:lnTo>
                      <a:pt x="6600825" y="1557338"/>
                    </a:lnTo>
                    <a:cubicBezTo>
                      <a:pt x="6686550" y="1628775"/>
                      <a:pt x="6772275" y="1585913"/>
                      <a:pt x="6800850" y="1557338"/>
                    </a:cubicBezTo>
                    <a:cubicBezTo>
                      <a:pt x="6872288" y="1485900"/>
                      <a:pt x="6872288" y="1400175"/>
                      <a:pt x="6815138" y="1343025"/>
                    </a:cubicBezTo>
                    <a:close/>
                    <a:moveTo>
                      <a:pt x="1785938" y="5414963"/>
                    </a:moveTo>
                    <a:lnTo>
                      <a:pt x="1514475" y="5329238"/>
                    </a:lnTo>
                    <a:lnTo>
                      <a:pt x="1428750" y="5057775"/>
                    </a:lnTo>
                    <a:lnTo>
                      <a:pt x="1643063" y="4843463"/>
                    </a:lnTo>
                    <a:lnTo>
                      <a:pt x="2000250" y="5200650"/>
                    </a:lnTo>
                    <a:close/>
                    <a:moveTo>
                      <a:pt x="2500313" y="5286375"/>
                    </a:moveTo>
                    <a:lnTo>
                      <a:pt x="1571625" y="4357688"/>
                    </a:lnTo>
                    <a:lnTo>
                      <a:pt x="4343400" y="1585913"/>
                    </a:lnTo>
                    <a:lnTo>
                      <a:pt x="5272088" y="2514600"/>
                    </a:lnTo>
                    <a:close/>
                    <a:moveTo>
                      <a:pt x="5186363" y="2014538"/>
                    </a:moveTo>
                    <a:lnTo>
                      <a:pt x="4829175" y="1657350"/>
                    </a:lnTo>
                    <a:lnTo>
                      <a:pt x="5786438" y="714375"/>
                    </a:lnTo>
                    <a:lnTo>
                      <a:pt x="6143625" y="1071563"/>
                    </a:ln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1" name="Google Shape;180;p9">
                <a:extLst>
                  <a:ext uri="{FF2B5EF4-FFF2-40B4-BE49-F238E27FC236}">
                    <a16:creationId xmlns:a16="http://schemas.microsoft.com/office/drawing/2014/main" id="{69CC6F8E-1F1A-3B81-4F3A-9F9E28A79747}"/>
                  </a:ext>
                </a:extLst>
              </p:cNvPr>
              <p:cNvSpPr/>
              <p:nvPr/>
            </p:nvSpPr>
            <p:spPr>
              <a:xfrm>
                <a:off x="6710362" y="2085975"/>
                <a:ext cx="728662" cy="724894"/>
              </a:xfrm>
              <a:custGeom>
                <a:avLst/>
                <a:gdLst/>
                <a:ahLst/>
                <a:cxnLst/>
                <a:rect l="l" t="t" r="r" b="b"/>
                <a:pathLst>
                  <a:path w="728662" h="724894" extrusionOk="0">
                    <a:moveTo>
                      <a:pt x="42863" y="42863"/>
                    </a:moveTo>
                    <a:cubicBezTo>
                      <a:pt x="-14288" y="100013"/>
                      <a:pt x="-14288" y="185738"/>
                      <a:pt x="42863" y="242888"/>
                    </a:cubicBezTo>
                    <a:lnTo>
                      <a:pt x="485775" y="685800"/>
                    </a:lnTo>
                    <a:cubicBezTo>
                      <a:pt x="557213" y="757238"/>
                      <a:pt x="657225" y="714375"/>
                      <a:pt x="685800" y="685800"/>
                    </a:cubicBezTo>
                    <a:cubicBezTo>
                      <a:pt x="742950" y="628650"/>
                      <a:pt x="742950" y="542925"/>
                      <a:pt x="685800" y="485775"/>
                    </a:cubicBezTo>
                    <a:lnTo>
                      <a:pt x="242888" y="42863"/>
                    </a:lnTo>
                    <a:cubicBezTo>
                      <a:pt x="185738" y="-14288"/>
                      <a:pt x="100013" y="-14288"/>
                      <a:pt x="42863" y="42863"/>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2" name="Google Shape;181;p9">
                <a:extLst>
                  <a:ext uri="{FF2B5EF4-FFF2-40B4-BE49-F238E27FC236}">
                    <a16:creationId xmlns:a16="http://schemas.microsoft.com/office/drawing/2014/main" id="{3F458849-A056-0267-7585-11764C2AB3E0}"/>
                  </a:ext>
                </a:extLst>
              </p:cNvPr>
              <p:cNvSpPr/>
              <p:nvPr/>
            </p:nvSpPr>
            <p:spPr>
              <a:xfrm>
                <a:off x="6224587" y="2571750"/>
                <a:ext cx="728662" cy="724894"/>
              </a:xfrm>
              <a:custGeom>
                <a:avLst/>
                <a:gdLst/>
                <a:ahLst/>
                <a:cxnLst/>
                <a:rect l="l" t="t" r="r" b="b"/>
                <a:pathLst>
                  <a:path w="728662" h="724894" extrusionOk="0">
                    <a:moveTo>
                      <a:pt x="242888" y="42863"/>
                    </a:moveTo>
                    <a:cubicBezTo>
                      <a:pt x="185738" y="-14288"/>
                      <a:pt x="100013" y="-14288"/>
                      <a:pt x="42863" y="42863"/>
                    </a:cubicBezTo>
                    <a:cubicBezTo>
                      <a:pt x="-14288" y="100013"/>
                      <a:pt x="-14288" y="185738"/>
                      <a:pt x="42863" y="242888"/>
                    </a:cubicBezTo>
                    <a:lnTo>
                      <a:pt x="485775" y="685800"/>
                    </a:lnTo>
                    <a:cubicBezTo>
                      <a:pt x="585788" y="757238"/>
                      <a:pt x="657225" y="71437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3" name="Google Shape;182;p9">
                <a:extLst>
                  <a:ext uri="{FF2B5EF4-FFF2-40B4-BE49-F238E27FC236}">
                    <a16:creationId xmlns:a16="http://schemas.microsoft.com/office/drawing/2014/main" id="{DFE5A9D3-C1B5-B4F7-2FB4-FE299DB4C6F8}"/>
                  </a:ext>
                </a:extLst>
              </p:cNvPr>
              <p:cNvSpPr/>
              <p:nvPr/>
            </p:nvSpPr>
            <p:spPr>
              <a:xfrm>
                <a:off x="5724525" y="3071812"/>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71500" y="771525"/>
                      <a:pt x="657225" y="71437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4" name="Google Shape;183;p9">
                <a:extLst>
                  <a:ext uri="{FF2B5EF4-FFF2-40B4-BE49-F238E27FC236}">
                    <a16:creationId xmlns:a16="http://schemas.microsoft.com/office/drawing/2014/main" id="{8045D80C-A854-8853-03FB-4F0F8860F1D0}"/>
                  </a:ext>
                </a:extLst>
              </p:cNvPr>
              <p:cNvSpPr/>
              <p:nvPr/>
            </p:nvSpPr>
            <p:spPr>
              <a:xfrm>
                <a:off x="5238750" y="3557587"/>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45" name="Google Shape;184;p9">
                <a:extLst>
                  <a:ext uri="{FF2B5EF4-FFF2-40B4-BE49-F238E27FC236}">
                    <a16:creationId xmlns:a16="http://schemas.microsoft.com/office/drawing/2014/main" id="{25E486D0-5EC8-AC1A-3270-5B305FA172B7}"/>
                  </a:ext>
                </a:extLst>
              </p:cNvPr>
              <p:cNvSpPr/>
              <p:nvPr/>
            </p:nvSpPr>
            <p:spPr>
              <a:xfrm>
                <a:off x="4738687" y="4057650"/>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grpSp>
        <p:sp>
          <p:nvSpPr>
            <p:cNvPr id="21" name="Google Shape;185;p9">
              <a:extLst>
                <a:ext uri="{FF2B5EF4-FFF2-40B4-BE49-F238E27FC236}">
                  <a16:creationId xmlns:a16="http://schemas.microsoft.com/office/drawing/2014/main" id="{E0987011-F578-54E8-10EF-44FC0C6D3AFF}"/>
                </a:ext>
              </a:extLst>
            </p:cNvPr>
            <p:cNvSpPr txBox="1"/>
            <p:nvPr/>
          </p:nvSpPr>
          <p:spPr>
            <a:xfrm>
              <a:off x="5527419" y="1474780"/>
              <a:ext cx="666900" cy="249429"/>
            </a:xfrm>
            <a:prstGeom prst="rect">
              <a:avLst/>
            </a:prstGeom>
            <a:noFill/>
            <a:ln>
              <a:noFill/>
            </a:ln>
          </p:spPr>
          <p:txBody>
            <a:bodyPr spcFirstLastPara="1" wrap="square" lIns="68569" tIns="34275" rIns="68569" bIns="34275" anchor="t" anchorCtr="0">
              <a:spAutoFit/>
            </a:bodyPr>
            <a:lstStyle/>
            <a:p>
              <a:pPr algn="ctr">
                <a:buSzPts val="1021"/>
              </a:pPr>
              <a:r>
                <a:rPr lang="en-US" sz="766" b="1">
                  <a:solidFill>
                    <a:srgbClr val="022169"/>
                  </a:solidFill>
                </a:rPr>
                <a:t>Month 1</a:t>
              </a:r>
              <a:endParaRPr sz="1050"/>
            </a:p>
          </p:txBody>
        </p:sp>
        <p:sp>
          <p:nvSpPr>
            <p:cNvPr id="22" name="Google Shape;186;p9">
              <a:extLst>
                <a:ext uri="{FF2B5EF4-FFF2-40B4-BE49-F238E27FC236}">
                  <a16:creationId xmlns:a16="http://schemas.microsoft.com/office/drawing/2014/main" id="{32A20890-F89B-474E-9E06-95D4204CC1B6}"/>
                </a:ext>
              </a:extLst>
            </p:cNvPr>
            <p:cNvSpPr txBox="1"/>
            <p:nvPr/>
          </p:nvSpPr>
          <p:spPr>
            <a:xfrm>
              <a:off x="5527419" y="1934303"/>
              <a:ext cx="666900" cy="249429"/>
            </a:xfrm>
            <a:prstGeom prst="rect">
              <a:avLst/>
            </a:prstGeom>
            <a:noFill/>
            <a:ln>
              <a:noFill/>
            </a:ln>
          </p:spPr>
          <p:txBody>
            <a:bodyPr spcFirstLastPara="1" wrap="square" lIns="68569" tIns="34275" rIns="68569" bIns="34275" anchor="t" anchorCtr="0">
              <a:spAutoFit/>
            </a:bodyPr>
            <a:lstStyle/>
            <a:p>
              <a:pPr algn="ctr">
                <a:buSzPts val="1021"/>
              </a:pPr>
              <a:r>
                <a:rPr lang="en-US" sz="766" b="1">
                  <a:solidFill>
                    <a:srgbClr val="022169"/>
                  </a:solidFill>
                </a:rPr>
                <a:t>Month 2</a:t>
              </a:r>
              <a:endParaRPr sz="1050"/>
            </a:p>
          </p:txBody>
        </p:sp>
        <p:sp>
          <p:nvSpPr>
            <p:cNvPr id="23" name="Google Shape;187;p9">
              <a:extLst>
                <a:ext uri="{FF2B5EF4-FFF2-40B4-BE49-F238E27FC236}">
                  <a16:creationId xmlns:a16="http://schemas.microsoft.com/office/drawing/2014/main" id="{7F615821-A7B7-D9D6-A4FC-CE12C6FD6E28}"/>
                </a:ext>
              </a:extLst>
            </p:cNvPr>
            <p:cNvSpPr txBox="1"/>
            <p:nvPr/>
          </p:nvSpPr>
          <p:spPr>
            <a:xfrm>
              <a:off x="5527419" y="2599948"/>
              <a:ext cx="666900" cy="249429"/>
            </a:xfrm>
            <a:prstGeom prst="rect">
              <a:avLst/>
            </a:prstGeom>
            <a:noFill/>
            <a:ln>
              <a:noFill/>
            </a:ln>
          </p:spPr>
          <p:txBody>
            <a:bodyPr spcFirstLastPara="1" wrap="square" lIns="68569" tIns="34275" rIns="68569" bIns="34275" anchor="t" anchorCtr="0">
              <a:spAutoFit/>
            </a:bodyPr>
            <a:lstStyle/>
            <a:p>
              <a:pPr algn="ctr">
                <a:buSzPts val="1021"/>
              </a:pPr>
              <a:r>
                <a:rPr lang="en-US" sz="766" b="1" dirty="0">
                  <a:solidFill>
                    <a:srgbClr val="022169"/>
                  </a:solidFill>
                </a:rPr>
                <a:t>Month 4</a:t>
              </a:r>
              <a:endParaRPr sz="1050" dirty="0"/>
            </a:p>
          </p:txBody>
        </p:sp>
        <p:sp>
          <p:nvSpPr>
            <p:cNvPr id="24" name="Google Shape;188;p9">
              <a:extLst>
                <a:ext uri="{FF2B5EF4-FFF2-40B4-BE49-F238E27FC236}">
                  <a16:creationId xmlns:a16="http://schemas.microsoft.com/office/drawing/2014/main" id="{A1F572FE-6085-B8F5-2570-82712821F41C}"/>
                </a:ext>
              </a:extLst>
            </p:cNvPr>
            <p:cNvSpPr txBox="1"/>
            <p:nvPr/>
          </p:nvSpPr>
          <p:spPr>
            <a:xfrm>
              <a:off x="5527419" y="3224821"/>
              <a:ext cx="666900" cy="249429"/>
            </a:xfrm>
            <a:prstGeom prst="rect">
              <a:avLst/>
            </a:prstGeom>
            <a:noFill/>
            <a:ln>
              <a:noFill/>
            </a:ln>
          </p:spPr>
          <p:txBody>
            <a:bodyPr spcFirstLastPara="1" wrap="square" lIns="68569" tIns="34275" rIns="68569" bIns="34275" anchor="t" anchorCtr="0">
              <a:spAutoFit/>
            </a:bodyPr>
            <a:lstStyle/>
            <a:p>
              <a:pPr algn="ctr">
                <a:buSzPts val="1021"/>
              </a:pPr>
              <a:r>
                <a:rPr lang="en-US" sz="766" b="1">
                  <a:solidFill>
                    <a:srgbClr val="022169"/>
                  </a:solidFill>
                </a:rPr>
                <a:t>Month 6</a:t>
              </a:r>
              <a:endParaRPr sz="1050"/>
            </a:p>
          </p:txBody>
        </p:sp>
        <p:sp>
          <p:nvSpPr>
            <p:cNvPr id="25" name="Google Shape;189;p9">
              <a:extLst>
                <a:ext uri="{FF2B5EF4-FFF2-40B4-BE49-F238E27FC236}">
                  <a16:creationId xmlns:a16="http://schemas.microsoft.com/office/drawing/2014/main" id="{9F00707A-F8A0-DC0E-3783-A5E8CB150A5A}"/>
                </a:ext>
              </a:extLst>
            </p:cNvPr>
            <p:cNvSpPr txBox="1"/>
            <p:nvPr/>
          </p:nvSpPr>
          <p:spPr>
            <a:xfrm>
              <a:off x="5527419" y="3849693"/>
              <a:ext cx="666900" cy="249429"/>
            </a:xfrm>
            <a:prstGeom prst="rect">
              <a:avLst/>
            </a:prstGeom>
            <a:noFill/>
            <a:ln>
              <a:noFill/>
            </a:ln>
          </p:spPr>
          <p:txBody>
            <a:bodyPr spcFirstLastPara="1" wrap="square" lIns="68569" tIns="34275" rIns="68569" bIns="34275" anchor="t" anchorCtr="0">
              <a:spAutoFit/>
            </a:bodyPr>
            <a:lstStyle/>
            <a:p>
              <a:pPr algn="ctr">
                <a:buSzPts val="1021"/>
              </a:pPr>
              <a:r>
                <a:rPr lang="en-US" sz="766" b="1">
                  <a:solidFill>
                    <a:srgbClr val="022169"/>
                  </a:solidFill>
                </a:rPr>
                <a:t>Month 8</a:t>
              </a:r>
              <a:endParaRPr sz="1050"/>
            </a:p>
          </p:txBody>
        </p:sp>
        <p:grpSp>
          <p:nvGrpSpPr>
            <p:cNvPr id="26" name="Google Shape;190;p9">
              <a:extLst>
                <a:ext uri="{FF2B5EF4-FFF2-40B4-BE49-F238E27FC236}">
                  <a16:creationId xmlns:a16="http://schemas.microsoft.com/office/drawing/2014/main" id="{348E739A-51F3-BFA5-4FD3-8545747716DE}"/>
                </a:ext>
              </a:extLst>
            </p:cNvPr>
            <p:cNvGrpSpPr/>
            <p:nvPr/>
          </p:nvGrpSpPr>
          <p:grpSpPr>
            <a:xfrm rot="-8100000">
              <a:off x="6423036" y="2301755"/>
              <a:ext cx="798980" cy="799452"/>
              <a:chOff x="2667000" y="0"/>
              <a:chExt cx="6856363" cy="6860413"/>
            </a:xfrm>
          </p:grpSpPr>
          <p:sp>
            <p:nvSpPr>
              <p:cNvPr id="34" name="Google Shape;191;p9">
                <a:extLst>
                  <a:ext uri="{FF2B5EF4-FFF2-40B4-BE49-F238E27FC236}">
                    <a16:creationId xmlns:a16="http://schemas.microsoft.com/office/drawing/2014/main" id="{2A240B9C-B0C2-77EF-9F75-DE0A11652390}"/>
                  </a:ext>
                </a:extLst>
              </p:cNvPr>
              <p:cNvSpPr/>
              <p:nvPr/>
            </p:nvSpPr>
            <p:spPr>
              <a:xfrm>
                <a:off x="2667000" y="0"/>
                <a:ext cx="6856363" cy="6860413"/>
              </a:xfrm>
              <a:custGeom>
                <a:avLst/>
                <a:gdLst/>
                <a:ahLst/>
                <a:cxnLst/>
                <a:rect l="l" t="t" r="r" b="b"/>
                <a:pathLst>
                  <a:path w="6856363" h="6860413" extrusionOk="0">
                    <a:moveTo>
                      <a:pt x="6815138" y="1343025"/>
                    </a:moveTo>
                    <a:lnTo>
                      <a:pt x="5514975" y="42863"/>
                    </a:lnTo>
                    <a:cubicBezTo>
                      <a:pt x="5457825" y="-14288"/>
                      <a:pt x="5372100" y="-14288"/>
                      <a:pt x="5314950" y="42863"/>
                    </a:cubicBezTo>
                    <a:cubicBezTo>
                      <a:pt x="5257800" y="100013"/>
                      <a:pt x="5257800" y="185738"/>
                      <a:pt x="5314950" y="242888"/>
                    </a:cubicBezTo>
                    <a:lnTo>
                      <a:pt x="5586413" y="514350"/>
                    </a:lnTo>
                    <a:lnTo>
                      <a:pt x="4643438" y="1457325"/>
                    </a:lnTo>
                    <a:lnTo>
                      <a:pt x="4457700" y="1271588"/>
                    </a:lnTo>
                    <a:cubicBezTo>
                      <a:pt x="4429125" y="1243013"/>
                      <a:pt x="4343400" y="1200150"/>
                      <a:pt x="4257675" y="1271588"/>
                    </a:cubicBezTo>
                    <a:lnTo>
                      <a:pt x="1271588" y="4257675"/>
                    </a:lnTo>
                    <a:cubicBezTo>
                      <a:pt x="1214438" y="4314825"/>
                      <a:pt x="1214438" y="4400550"/>
                      <a:pt x="1271588" y="4457700"/>
                    </a:cubicBezTo>
                    <a:lnTo>
                      <a:pt x="1457325" y="4643438"/>
                    </a:lnTo>
                    <a:lnTo>
                      <a:pt x="1171575" y="4929188"/>
                    </a:lnTo>
                    <a:cubicBezTo>
                      <a:pt x="1128713" y="4972050"/>
                      <a:pt x="1114425" y="5014913"/>
                      <a:pt x="1143000" y="5072063"/>
                    </a:cubicBezTo>
                    <a:lnTo>
                      <a:pt x="1243013" y="5414963"/>
                    </a:lnTo>
                    <a:lnTo>
                      <a:pt x="42863" y="6615113"/>
                    </a:lnTo>
                    <a:cubicBezTo>
                      <a:pt x="-14288" y="6672263"/>
                      <a:pt x="-14288" y="6757988"/>
                      <a:pt x="42863" y="6815138"/>
                    </a:cubicBezTo>
                    <a:cubicBezTo>
                      <a:pt x="71438" y="6843713"/>
                      <a:pt x="157163" y="6900863"/>
                      <a:pt x="242888" y="6815138"/>
                    </a:cubicBezTo>
                    <a:lnTo>
                      <a:pt x="1443038" y="5614988"/>
                    </a:lnTo>
                    <a:lnTo>
                      <a:pt x="1785938" y="5715000"/>
                    </a:lnTo>
                    <a:cubicBezTo>
                      <a:pt x="1800225" y="5715000"/>
                      <a:pt x="1857375" y="5743575"/>
                      <a:pt x="1928813" y="5686425"/>
                    </a:cubicBezTo>
                    <a:lnTo>
                      <a:pt x="2214563" y="5400675"/>
                    </a:lnTo>
                    <a:lnTo>
                      <a:pt x="2400300" y="5586413"/>
                    </a:lnTo>
                    <a:cubicBezTo>
                      <a:pt x="2486025" y="5672138"/>
                      <a:pt x="2571750" y="5614988"/>
                      <a:pt x="2600325" y="5586413"/>
                    </a:cubicBezTo>
                    <a:lnTo>
                      <a:pt x="5572125" y="2614613"/>
                    </a:lnTo>
                    <a:cubicBezTo>
                      <a:pt x="5629275" y="2557463"/>
                      <a:pt x="5629275" y="2471738"/>
                      <a:pt x="5572125" y="2414588"/>
                    </a:cubicBezTo>
                    <a:lnTo>
                      <a:pt x="5386388" y="2228850"/>
                    </a:lnTo>
                    <a:lnTo>
                      <a:pt x="6329363" y="1285875"/>
                    </a:lnTo>
                    <a:lnTo>
                      <a:pt x="6600825" y="1557338"/>
                    </a:lnTo>
                    <a:cubicBezTo>
                      <a:pt x="6686550" y="1628775"/>
                      <a:pt x="6772275" y="1585913"/>
                      <a:pt x="6800850" y="1557338"/>
                    </a:cubicBezTo>
                    <a:cubicBezTo>
                      <a:pt x="6872288" y="1485900"/>
                      <a:pt x="6872288" y="1400175"/>
                      <a:pt x="6815138" y="1343025"/>
                    </a:cubicBezTo>
                    <a:close/>
                    <a:moveTo>
                      <a:pt x="1785938" y="5414963"/>
                    </a:moveTo>
                    <a:lnTo>
                      <a:pt x="1514475" y="5329238"/>
                    </a:lnTo>
                    <a:lnTo>
                      <a:pt x="1428750" y="5057775"/>
                    </a:lnTo>
                    <a:lnTo>
                      <a:pt x="1643063" y="4843463"/>
                    </a:lnTo>
                    <a:lnTo>
                      <a:pt x="2000250" y="5200650"/>
                    </a:lnTo>
                    <a:close/>
                    <a:moveTo>
                      <a:pt x="2500313" y="5286375"/>
                    </a:moveTo>
                    <a:lnTo>
                      <a:pt x="1571625" y="4357688"/>
                    </a:lnTo>
                    <a:lnTo>
                      <a:pt x="4343400" y="1585913"/>
                    </a:lnTo>
                    <a:lnTo>
                      <a:pt x="5272088" y="2514600"/>
                    </a:lnTo>
                    <a:close/>
                    <a:moveTo>
                      <a:pt x="5186363" y="2014538"/>
                    </a:moveTo>
                    <a:lnTo>
                      <a:pt x="4829175" y="1657350"/>
                    </a:lnTo>
                    <a:lnTo>
                      <a:pt x="5786438" y="714375"/>
                    </a:lnTo>
                    <a:lnTo>
                      <a:pt x="6143625" y="1071563"/>
                    </a:ln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35" name="Google Shape;192;p9">
                <a:extLst>
                  <a:ext uri="{FF2B5EF4-FFF2-40B4-BE49-F238E27FC236}">
                    <a16:creationId xmlns:a16="http://schemas.microsoft.com/office/drawing/2014/main" id="{DFDA9FCD-7235-E361-B9FC-5DE66923150D}"/>
                  </a:ext>
                </a:extLst>
              </p:cNvPr>
              <p:cNvSpPr/>
              <p:nvPr/>
            </p:nvSpPr>
            <p:spPr>
              <a:xfrm>
                <a:off x="6710362" y="2085975"/>
                <a:ext cx="728662" cy="724894"/>
              </a:xfrm>
              <a:custGeom>
                <a:avLst/>
                <a:gdLst/>
                <a:ahLst/>
                <a:cxnLst/>
                <a:rect l="l" t="t" r="r" b="b"/>
                <a:pathLst>
                  <a:path w="728662" h="724894" extrusionOk="0">
                    <a:moveTo>
                      <a:pt x="42863" y="42863"/>
                    </a:moveTo>
                    <a:cubicBezTo>
                      <a:pt x="-14288" y="100013"/>
                      <a:pt x="-14288" y="185738"/>
                      <a:pt x="42863" y="242888"/>
                    </a:cubicBezTo>
                    <a:lnTo>
                      <a:pt x="485775" y="685800"/>
                    </a:lnTo>
                    <a:cubicBezTo>
                      <a:pt x="557213" y="757238"/>
                      <a:pt x="657225" y="714375"/>
                      <a:pt x="685800" y="685800"/>
                    </a:cubicBezTo>
                    <a:cubicBezTo>
                      <a:pt x="742950" y="628650"/>
                      <a:pt x="742950" y="542925"/>
                      <a:pt x="685800" y="485775"/>
                    </a:cubicBezTo>
                    <a:lnTo>
                      <a:pt x="242888" y="42863"/>
                    </a:lnTo>
                    <a:cubicBezTo>
                      <a:pt x="185738" y="-14288"/>
                      <a:pt x="100013" y="-14288"/>
                      <a:pt x="42863" y="42863"/>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36" name="Google Shape;193;p9">
                <a:extLst>
                  <a:ext uri="{FF2B5EF4-FFF2-40B4-BE49-F238E27FC236}">
                    <a16:creationId xmlns:a16="http://schemas.microsoft.com/office/drawing/2014/main" id="{671ED174-4A83-36EA-246B-085CCFDBAD42}"/>
                  </a:ext>
                </a:extLst>
              </p:cNvPr>
              <p:cNvSpPr/>
              <p:nvPr/>
            </p:nvSpPr>
            <p:spPr>
              <a:xfrm>
                <a:off x="6224587" y="2571750"/>
                <a:ext cx="728662" cy="724894"/>
              </a:xfrm>
              <a:custGeom>
                <a:avLst/>
                <a:gdLst/>
                <a:ahLst/>
                <a:cxnLst/>
                <a:rect l="l" t="t" r="r" b="b"/>
                <a:pathLst>
                  <a:path w="728662" h="724894" extrusionOk="0">
                    <a:moveTo>
                      <a:pt x="242888" y="42863"/>
                    </a:moveTo>
                    <a:cubicBezTo>
                      <a:pt x="185738" y="-14288"/>
                      <a:pt x="100013" y="-14288"/>
                      <a:pt x="42863" y="42863"/>
                    </a:cubicBezTo>
                    <a:cubicBezTo>
                      <a:pt x="-14288" y="100013"/>
                      <a:pt x="-14288" y="185738"/>
                      <a:pt x="42863" y="242888"/>
                    </a:cubicBezTo>
                    <a:lnTo>
                      <a:pt x="485775" y="685800"/>
                    </a:lnTo>
                    <a:cubicBezTo>
                      <a:pt x="585788" y="757238"/>
                      <a:pt x="657225" y="71437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37" name="Google Shape;194;p9">
                <a:extLst>
                  <a:ext uri="{FF2B5EF4-FFF2-40B4-BE49-F238E27FC236}">
                    <a16:creationId xmlns:a16="http://schemas.microsoft.com/office/drawing/2014/main" id="{18D0DB50-D5BD-A6EE-885B-6B5D087E652F}"/>
                  </a:ext>
                </a:extLst>
              </p:cNvPr>
              <p:cNvSpPr/>
              <p:nvPr/>
            </p:nvSpPr>
            <p:spPr>
              <a:xfrm>
                <a:off x="5724525" y="3071812"/>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71500" y="771525"/>
                      <a:pt x="657225" y="71437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38" name="Google Shape;195;p9">
                <a:extLst>
                  <a:ext uri="{FF2B5EF4-FFF2-40B4-BE49-F238E27FC236}">
                    <a16:creationId xmlns:a16="http://schemas.microsoft.com/office/drawing/2014/main" id="{B4B43D89-DAC6-3A54-79BF-4BEFD9B607EE}"/>
                  </a:ext>
                </a:extLst>
              </p:cNvPr>
              <p:cNvSpPr/>
              <p:nvPr/>
            </p:nvSpPr>
            <p:spPr>
              <a:xfrm>
                <a:off x="5238750" y="3557587"/>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sp>
            <p:nvSpPr>
              <p:cNvPr id="39" name="Google Shape;196;p9">
                <a:extLst>
                  <a:ext uri="{FF2B5EF4-FFF2-40B4-BE49-F238E27FC236}">
                    <a16:creationId xmlns:a16="http://schemas.microsoft.com/office/drawing/2014/main" id="{5949F413-4062-61D5-33A4-B88C9A436A1B}"/>
                  </a:ext>
                </a:extLst>
              </p:cNvPr>
              <p:cNvSpPr/>
              <p:nvPr/>
            </p:nvSpPr>
            <p:spPr>
              <a:xfrm>
                <a:off x="4738687" y="4057650"/>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B050"/>
              </a:solidFill>
              <a:ln>
                <a:noFill/>
              </a:ln>
            </p:spPr>
            <p:txBody>
              <a:bodyPr spcFirstLastPara="1" wrap="square" lIns="68569" tIns="34275" rIns="68569" bIns="34275" anchor="ctr" anchorCtr="0">
                <a:noAutofit/>
              </a:bodyPr>
              <a:lstStyle/>
              <a:p>
                <a:pPr>
                  <a:buSzPts val="1149"/>
                </a:pPr>
                <a:endParaRPr sz="862"/>
              </a:p>
            </p:txBody>
          </p:sp>
        </p:grpSp>
        <p:grpSp>
          <p:nvGrpSpPr>
            <p:cNvPr id="27" name="Google Shape;197;p9">
              <a:extLst>
                <a:ext uri="{FF2B5EF4-FFF2-40B4-BE49-F238E27FC236}">
                  <a16:creationId xmlns:a16="http://schemas.microsoft.com/office/drawing/2014/main" id="{2D07E45A-696E-5720-A55F-D8C573822D6C}"/>
                </a:ext>
              </a:extLst>
            </p:cNvPr>
            <p:cNvGrpSpPr/>
            <p:nvPr/>
          </p:nvGrpSpPr>
          <p:grpSpPr>
            <a:xfrm rot="-8100000">
              <a:off x="6423034" y="1154304"/>
              <a:ext cx="798980" cy="799452"/>
              <a:chOff x="2667000" y="-1"/>
              <a:chExt cx="6856363" cy="6860413"/>
            </a:xfrm>
          </p:grpSpPr>
          <p:sp>
            <p:nvSpPr>
              <p:cNvPr id="28" name="Google Shape;198;p9">
                <a:extLst>
                  <a:ext uri="{FF2B5EF4-FFF2-40B4-BE49-F238E27FC236}">
                    <a16:creationId xmlns:a16="http://schemas.microsoft.com/office/drawing/2014/main" id="{916030B3-03B7-8E87-15D8-1AE3A37D96DF}"/>
                  </a:ext>
                </a:extLst>
              </p:cNvPr>
              <p:cNvSpPr/>
              <p:nvPr/>
            </p:nvSpPr>
            <p:spPr>
              <a:xfrm>
                <a:off x="2667000" y="-1"/>
                <a:ext cx="6856363" cy="6860413"/>
              </a:xfrm>
              <a:custGeom>
                <a:avLst/>
                <a:gdLst/>
                <a:ahLst/>
                <a:cxnLst/>
                <a:rect l="l" t="t" r="r" b="b"/>
                <a:pathLst>
                  <a:path w="6856363" h="6860413" extrusionOk="0">
                    <a:moveTo>
                      <a:pt x="6815138" y="1343025"/>
                    </a:moveTo>
                    <a:lnTo>
                      <a:pt x="5514975" y="42863"/>
                    </a:lnTo>
                    <a:cubicBezTo>
                      <a:pt x="5457825" y="-14288"/>
                      <a:pt x="5372100" y="-14288"/>
                      <a:pt x="5314950" y="42863"/>
                    </a:cubicBezTo>
                    <a:cubicBezTo>
                      <a:pt x="5257800" y="100013"/>
                      <a:pt x="5257800" y="185738"/>
                      <a:pt x="5314950" y="242888"/>
                    </a:cubicBezTo>
                    <a:lnTo>
                      <a:pt x="5586413" y="514350"/>
                    </a:lnTo>
                    <a:lnTo>
                      <a:pt x="4643438" y="1457325"/>
                    </a:lnTo>
                    <a:lnTo>
                      <a:pt x="4457700" y="1271588"/>
                    </a:lnTo>
                    <a:cubicBezTo>
                      <a:pt x="4429125" y="1243013"/>
                      <a:pt x="4343400" y="1200150"/>
                      <a:pt x="4257675" y="1271588"/>
                    </a:cubicBezTo>
                    <a:lnTo>
                      <a:pt x="1271588" y="4257675"/>
                    </a:lnTo>
                    <a:cubicBezTo>
                      <a:pt x="1214438" y="4314825"/>
                      <a:pt x="1214438" y="4400550"/>
                      <a:pt x="1271588" y="4457700"/>
                    </a:cubicBezTo>
                    <a:lnTo>
                      <a:pt x="1457325" y="4643438"/>
                    </a:lnTo>
                    <a:lnTo>
                      <a:pt x="1171575" y="4929188"/>
                    </a:lnTo>
                    <a:cubicBezTo>
                      <a:pt x="1128713" y="4972050"/>
                      <a:pt x="1114425" y="5014913"/>
                      <a:pt x="1143000" y="5072063"/>
                    </a:cubicBezTo>
                    <a:lnTo>
                      <a:pt x="1243013" y="5414963"/>
                    </a:lnTo>
                    <a:lnTo>
                      <a:pt x="42863" y="6615113"/>
                    </a:lnTo>
                    <a:cubicBezTo>
                      <a:pt x="-14288" y="6672263"/>
                      <a:pt x="-14288" y="6757988"/>
                      <a:pt x="42863" y="6815138"/>
                    </a:cubicBezTo>
                    <a:cubicBezTo>
                      <a:pt x="71438" y="6843713"/>
                      <a:pt x="157163" y="6900863"/>
                      <a:pt x="242888" y="6815138"/>
                    </a:cubicBezTo>
                    <a:lnTo>
                      <a:pt x="1443038" y="5614988"/>
                    </a:lnTo>
                    <a:lnTo>
                      <a:pt x="1785938" y="5715000"/>
                    </a:lnTo>
                    <a:cubicBezTo>
                      <a:pt x="1800225" y="5715000"/>
                      <a:pt x="1857375" y="5743575"/>
                      <a:pt x="1928813" y="5686425"/>
                    </a:cubicBezTo>
                    <a:lnTo>
                      <a:pt x="2214563" y="5400675"/>
                    </a:lnTo>
                    <a:lnTo>
                      <a:pt x="2400300" y="5586413"/>
                    </a:lnTo>
                    <a:cubicBezTo>
                      <a:pt x="2486025" y="5672138"/>
                      <a:pt x="2571750" y="5614988"/>
                      <a:pt x="2600325" y="5586413"/>
                    </a:cubicBezTo>
                    <a:lnTo>
                      <a:pt x="5572125" y="2614613"/>
                    </a:lnTo>
                    <a:cubicBezTo>
                      <a:pt x="5629275" y="2557463"/>
                      <a:pt x="5629275" y="2471738"/>
                      <a:pt x="5572125" y="2414588"/>
                    </a:cubicBezTo>
                    <a:lnTo>
                      <a:pt x="5386388" y="2228850"/>
                    </a:lnTo>
                    <a:lnTo>
                      <a:pt x="6329363" y="1285875"/>
                    </a:lnTo>
                    <a:lnTo>
                      <a:pt x="6600825" y="1557338"/>
                    </a:lnTo>
                    <a:cubicBezTo>
                      <a:pt x="6686550" y="1628775"/>
                      <a:pt x="6772275" y="1585913"/>
                      <a:pt x="6800850" y="1557338"/>
                    </a:cubicBezTo>
                    <a:cubicBezTo>
                      <a:pt x="6872288" y="1485900"/>
                      <a:pt x="6872288" y="1400175"/>
                      <a:pt x="6815138" y="1343025"/>
                    </a:cubicBezTo>
                    <a:close/>
                    <a:moveTo>
                      <a:pt x="1785938" y="5414963"/>
                    </a:moveTo>
                    <a:lnTo>
                      <a:pt x="1514475" y="5329238"/>
                    </a:lnTo>
                    <a:lnTo>
                      <a:pt x="1428750" y="5057775"/>
                    </a:lnTo>
                    <a:lnTo>
                      <a:pt x="1643063" y="4843463"/>
                    </a:lnTo>
                    <a:lnTo>
                      <a:pt x="2000250" y="5200650"/>
                    </a:lnTo>
                    <a:close/>
                    <a:moveTo>
                      <a:pt x="2500313" y="5286375"/>
                    </a:moveTo>
                    <a:lnTo>
                      <a:pt x="1571625" y="4357688"/>
                    </a:lnTo>
                    <a:lnTo>
                      <a:pt x="4343400" y="1585913"/>
                    </a:lnTo>
                    <a:lnTo>
                      <a:pt x="5272088" y="2514600"/>
                    </a:lnTo>
                    <a:close/>
                    <a:moveTo>
                      <a:pt x="5186363" y="2014538"/>
                    </a:moveTo>
                    <a:lnTo>
                      <a:pt x="4829175" y="1657350"/>
                    </a:lnTo>
                    <a:lnTo>
                      <a:pt x="5786438" y="714375"/>
                    </a:lnTo>
                    <a:lnTo>
                      <a:pt x="6143625" y="1071563"/>
                    </a:ln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solidFill>
                    <a:schemeClr val="dk1"/>
                  </a:solidFill>
                </a:endParaRPr>
              </a:p>
            </p:txBody>
          </p:sp>
          <p:sp>
            <p:nvSpPr>
              <p:cNvPr id="29" name="Google Shape;199;p9">
                <a:extLst>
                  <a:ext uri="{FF2B5EF4-FFF2-40B4-BE49-F238E27FC236}">
                    <a16:creationId xmlns:a16="http://schemas.microsoft.com/office/drawing/2014/main" id="{9825E998-9793-DD2F-0A8A-E8AF6B31F0B5}"/>
                  </a:ext>
                </a:extLst>
              </p:cNvPr>
              <p:cNvSpPr/>
              <p:nvPr/>
            </p:nvSpPr>
            <p:spPr>
              <a:xfrm>
                <a:off x="6710362" y="2085975"/>
                <a:ext cx="728662" cy="724894"/>
              </a:xfrm>
              <a:custGeom>
                <a:avLst/>
                <a:gdLst/>
                <a:ahLst/>
                <a:cxnLst/>
                <a:rect l="l" t="t" r="r" b="b"/>
                <a:pathLst>
                  <a:path w="728662" h="724894" extrusionOk="0">
                    <a:moveTo>
                      <a:pt x="42863" y="42863"/>
                    </a:moveTo>
                    <a:cubicBezTo>
                      <a:pt x="-14288" y="100013"/>
                      <a:pt x="-14288" y="185738"/>
                      <a:pt x="42863" y="242888"/>
                    </a:cubicBezTo>
                    <a:lnTo>
                      <a:pt x="485775" y="685800"/>
                    </a:lnTo>
                    <a:cubicBezTo>
                      <a:pt x="557213" y="757238"/>
                      <a:pt x="657225" y="714375"/>
                      <a:pt x="685800" y="685800"/>
                    </a:cubicBezTo>
                    <a:cubicBezTo>
                      <a:pt x="742950" y="628650"/>
                      <a:pt x="742950" y="542925"/>
                      <a:pt x="685800" y="485775"/>
                    </a:cubicBezTo>
                    <a:lnTo>
                      <a:pt x="242888" y="42863"/>
                    </a:lnTo>
                    <a:cubicBezTo>
                      <a:pt x="185738" y="-14288"/>
                      <a:pt x="100013" y="-14288"/>
                      <a:pt x="42863" y="42863"/>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solidFill>
                    <a:schemeClr val="dk1"/>
                  </a:solidFill>
                </a:endParaRPr>
              </a:p>
            </p:txBody>
          </p:sp>
          <p:sp>
            <p:nvSpPr>
              <p:cNvPr id="30" name="Google Shape;200;p9">
                <a:extLst>
                  <a:ext uri="{FF2B5EF4-FFF2-40B4-BE49-F238E27FC236}">
                    <a16:creationId xmlns:a16="http://schemas.microsoft.com/office/drawing/2014/main" id="{58B32699-9284-ED60-7182-6C303AF21F2A}"/>
                  </a:ext>
                </a:extLst>
              </p:cNvPr>
              <p:cNvSpPr/>
              <p:nvPr/>
            </p:nvSpPr>
            <p:spPr>
              <a:xfrm>
                <a:off x="6224587" y="2571750"/>
                <a:ext cx="728662" cy="724894"/>
              </a:xfrm>
              <a:custGeom>
                <a:avLst/>
                <a:gdLst/>
                <a:ahLst/>
                <a:cxnLst/>
                <a:rect l="l" t="t" r="r" b="b"/>
                <a:pathLst>
                  <a:path w="728662" h="724894" extrusionOk="0">
                    <a:moveTo>
                      <a:pt x="242888" y="42863"/>
                    </a:moveTo>
                    <a:cubicBezTo>
                      <a:pt x="185738" y="-14288"/>
                      <a:pt x="100013" y="-14288"/>
                      <a:pt x="42863" y="42863"/>
                    </a:cubicBezTo>
                    <a:cubicBezTo>
                      <a:pt x="-14288" y="100013"/>
                      <a:pt x="-14288" y="185738"/>
                      <a:pt x="42863" y="242888"/>
                    </a:cubicBezTo>
                    <a:lnTo>
                      <a:pt x="485775" y="685800"/>
                    </a:lnTo>
                    <a:cubicBezTo>
                      <a:pt x="585788" y="757238"/>
                      <a:pt x="657225" y="71437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solidFill>
                    <a:schemeClr val="dk1"/>
                  </a:solidFill>
                </a:endParaRPr>
              </a:p>
            </p:txBody>
          </p:sp>
          <p:sp>
            <p:nvSpPr>
              <p:cNvPr id="31" name="Google Shape;201;p9">
                <a:extLst>
                  <a:ext uri="{FF2B5EF4-FFF2-40B4-BE49-F238E27FC236}">
                    <a16:creationId xmlns:a16="http://schemas.microsoft.com/office/drawing/2014/main" id="{B60B4F13-F276-CC4D-7433-C2387CF30768}"/>
                  </a:ext>
                </a:extLst>
              </p:cNvPr>
              <p:cNvSpPr/>
              <p:nvPr/>
            </p:nvSpPr>
            <p:spPr>
              <a:xfrm>
                <a:off x="5724525" y="3071812"/>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71500" y="771525"/>
                      <a:pt x="657225" y="71437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solidFill>
                    <a:schemeClr val="dk1"/>
                  </a:solidFill>
                </a:endParaRPr>
              </a:p>
            </p:txBody>
          </p:sp>
          <p:sp>
            <p:nvSpPr>
              <p:cNvPr id="32" name="Google Shape;202;p9">
                <a:extLst>
                  <a:ext uri="{FF2B5EF4-FFF2-40B4-BE49-F238E27FC236}">
                    <a16:creationId xmlns:a16="http://schemas.microsoft.com/office/drawing/2014/main" id="{C7C95D40-20FC-5A36-56A4-E4B879820D68}"/>
                  </a:ext>
                </a:extLst>
              </p:cNvPr>
              <p:cNvSpPr/>
              <p:nvPr/>
            </p:nvSpPr>
            <p:spPr>
              <a:xfrm>
                <a:off x="5238750" y="3557587"/>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solidFill>
                    <a:schemeClr val="dk1"/>
                  </a:solidFill>
                </a:endParaRPr>
              </a:p>
            </p:txBody>
          </p:sp>
          <p:sp>
            <p:nvSpPr>
              <p:cNvPr id="33" name="Google Shape;203;p9">
                <a:extLst>
                  <a:ext uri="{FF2B5EF4-FFF2-40B4-BE49-F238E27FC236}">
                    <a16:creationId xmlns:a16="http://schemas.microsoft.com/office/drawing/2014/main" id="{B9B6A376-A75C-47B0-C34E-FDEBB7CAD29F}"/>
                  </a:ext>
                </a:extLst>
              </p:cNvPr>
              <p:cNvSpPr/>
              <p:nvPr/>
            </p:nvSpPr>
            <p:spPr>
              <a:xfrm>
                <a:off x="4738687" y="4057650"/>
                <a:ext cx="728662" cy="731075"/>
              </a:xfrm>
              <a:custGeom>
                <a:avLst/>
                <a:gdLst/>
                <a:ahLst/>
                <a:cxnLst/>
                <a:rect l="l" t="t" r="r" b="b"/>
                <a:pathLst>
                  <a:path w="728662" h="731075" extrusionOk="0">
                    <a:moveTo>
                      <a:pt x="242888" y="42863"/>
                    </a:moveTo>
                    <a:cubicBezTo>
                      <a:pt x="185738" y="-14288"/>
                      <a:pt x="100013" y="-14288"/>
                      <a:pt x="42863" y="42863"/>
                    </a:cubicBezTo>
                    <a:cubicBezTo>
                      <a:pt x="-14288" y="100013"/>
                      <a:pt x="-14288" y="185738"/>
                      <a:pt x="42863" y="242888"/>
                    </a:cubicBezTo>
                    <a:lnTo>
                      <a:pt x="485775" y="685800"/>
                    </a:lnTo>
                    <a:cubicBezTo>
                      <a:pt x="514350" y="714375"/>
                      <a:pt x="614363" y="771525"/>
                      <a:pt x="685800" y="685800"/>
                    </a:cubicBezTo>
                    <a:cubicBezTo>
                      <a:pt x="742950" y="628650"/>
                      <a:pt x="742950" y="542925"/>
                      <a:pt x="685800" y="485775"/>
                    </a:cubicBezTo>
                    <a:close/>
                  </a:path>
                </a:pathLst>
              </a:custGeom>
              <a:solidFill>
                <a:srgbClr val="008E40"/>
              </a:solidFill>
              <a:ln>
                <a:noFill/>
              </a:ln>
            </p:spPr>
            <p:txBody>
              <a:bodyPr spcFirstLastPara="1" wrap="square" lIns="68569" tIns="34275" rIns="68569" bIns="34275" anchor="ctr" anchorCtr="0">
                <a:noAutofit/>
              </a:bodyPr>
              <a:lstStyle/>
              <a:p>
                <a:pPr>
                  <a:buSzPts val="1149"/>
                </a:pPr>
                <a:endParaRPr sz="862">
                  <a:solidFill>
                    <a:schemeClr val="dk1"/>
                  </a:solidFill>
                </a:endParaRPr>
              </a:p>
            </p:txBody>
          </p:sp>
        </p:grpSp>
      </p:grpSp>
      <p:sp>
        <p:nvSpPr>
          <p:cNvPr id="52" name="Google Shape;204;p9">
            <a:extLst>
              <a:ext uri="{FF2B5EF4-FFF2-40B4-BE49-F238E27FC236}">
                <a16:creationId xmlns:a16="http://schemas.microsoft.com/office/drawing/2014/main" id="{A50F583C-96A1-57AD-9EB2-52B0820A9751}"/>
              </a:ext>
            </a:extLst>
          </p:cNvPr>
          <p:cNvSpPr txBox="1"/>
          <p:nvPr/>
        </p:nvSpPr>
        <p:spPr>
          <a:xfrm>
            <a:off x="5334189" y="4960446"/>
            <a:ext cx="3149325" cy="896175"/>
          </a:xfrm>
          <a:prstGeom prst="rect">
            <a:avLst/>
          </a:prstGeom>
          <a:solidFill>
            <a:srgbClr val="007434"/>
          </a:solidFill>
          <a:ln>
            <a:noFill/>
          </a:ln>
        </p:spPr>
        <p:txBody>
          <a:bodyPr spcFirstLastPara="1" wrap="square" lIns="68569" tIns="34275" rIns="68569" bIns="34275" anchor="ctr" anchorCtr="0">
            <a:noAutofit/>
          </a:bodyPr>
          <a:lstStyle/>
          <a:p>
            <a:pPr marL="136791" indent="-136791">
              <a:buClr>
                <a:schemeClr val="lt1"/>
              </a:buClr>
              <a:buSzPts val="1400"/>
              <a:buFont typeface="Arial"/>
              <a:buChar char="•"/>
            </a:pPr>
            <a:r>
              <a:rPr lang="en-US" sz="1050" b="1">
                <a:solidFill>
                  <a:schemeClr val="lt1"/>
                </a:solidFill>
                <a:latin typeface="Poppins"/>
                <a:ea typeface="Poppins"/>
                <a:cs typeface="Poppins"/>
                <a:sym typeface="Poppins"/>
              </a:rPr>
              <a:t>First 2 loading dose injections given 4 weeks apart</a:t>
            </a:r>
            <a:endParaRPr sz="1050"/>
          </a:p>
          <a:p>
            <a:pPr marL="136791" indent="-136791">
              <a:spcBef>
                <a:spcPts val="575"/>
              </a:spcBef>
              <a:buClr>
                <a:schemeClr val="lt1"/>
              </a:buClr>
              <a:buSzPts val="1400"/>
              <a:buFont typeface="Arial"/>
              <a:buChar char="•"/>
            </a:pPr>
            <a:r>
              <a:rPr lang="en-US" sz="1050" b="1">
                <a:solidFill>
                  <a:schemeClr val="lt1"/>
                </a:solidFill>
                <a:latin typeface="Poppins"/>
                <a:ea typeface="Poppins"/>
                <a:cs typeface="Poppins"/>
                <a:sym typeface="Poppins"/>
              </a:rPr>
              <a:t>Then 1 injection every 8 weeks thereafter</a:t>
            </a:r>
            <a:endParaRPr sz="1050"/>
          </a:p>
          <a:p>
            <a:pPr marL="136791" indent="-136791">
              <a:spcBef>
                <a:spcPts val="575"/>
              </a:spcBef>
              <a:buClr>
                <a:schemeClr val="lt1"/>
              </a:buClr>
              <a:buSzPts val="1400"/>
              <a:buFont typeface="Arial"/>
              <a:buChar char="•"/>
            </a:pPr>
            <a:r>
              <a:rPr lang="en-US" sz="1050" b="1">
                <a:solidFill>
                  <a:schemeClr val="lt1"/>
                </a:solidFill>
                <a:latin typeface="Poppins"/>
                <a:ea typeface="Poppins"/>
                <a:cs typeface="Poppins"/>
                <a:sym typeface="Poppins"/>
              </a:rPr>
              <a:t>Window period for injections is +/- 1 week</a:t>
            </a:r>
            <a:endParaRPr sz="1050"/>
          </a:p>
        </p:txBody>
      </p:sp>
    </p:spTree>
    <p:extLst>
      <p:ext uri="{BB962C8B-B14F-4D97-AF65-F5344CB8AC3E}">
        <p14:creationId xmlns:p14="http://schemas.microsoft.com/office/powerpoint/2010/main" val="2304880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0069C-D8F3-8544-17C7-EC95B87513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8B21A7-F0DF-D02F-8492-675856370777}"/>
              </a:ext>
            </a:extLst>
          </p:cNvPr>
          <p:cNvSpPr>
            <a:spLocks noGrp="1"/>
          </p:cNvSpPr>
          <p:nvPr>
            <p:ph type="ctrTitle"/>
          </p:nvPr>
        </p:nvSpPr>
        <p:spPr/>
        <p:txBody>
          <a:bodyPr>
            <a:normAutofit/>
          </a:bodyPr>
          <a:lstStyle/>
          <a:p>
            <a:r>
              <a:rPr lang="en-US" sz="4400" dirty="0"/>
              <a:t>Unit 2</a:t>
            </a:r>
          </a:p>
        </p:txBody>
      </p:sp>
      <p:sp>
        <p:nvSpPr>
          <p:cNvPr id="3" name="Subtitle 2">
            <a:extLst>
              <a:ext uri="{FF2B5EF4-FFF2-40B4-BE49-F238E27FC236}">
                <a16:creationId xmlns:a16="http://schemas.microsoft.com/office/drawing/2014/main" id="{189CBB90-0C43-A534-03CD-169277AF4521}"/>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Method of Administration </a:t>
            </a:r>
            <a:endParaRPr lang="en-US" sz="4400" dirty="0"/>
          </a:p>
        </p:txBody>
      </p:sp>
    </p:spTree>
    <p:extLst>
      <p:ext uri="{BB962C8B-B14F-4D97-AF65-F5344CB8AC3E}">
        <p14:creationId xmlns:p14="http://schemas.microsoft.com/office/powerpoint/2010/main" val="3491689963"/>
      </p:ext>
    </p:extLst>
  </p:cSld>
  <p:clrMapOvr>
    <a:masterClrMapping/>
  </p:clrMapOvr>
</p:sld>
</file>

<file path=ppt/theme/theme1.xml><?xml version="1.0" encoding="utf-8"?>
<a:theme xmlns:a="http://schemas.openxmlformats.org/drawingml/2006/main" name="MOH PrEP Training">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384</TotalTime>
  <Words>2867</Words>
  <Application>Microsoft Office PowerPoint</Application>
  <PresentationFormat>On-screen Show (4:3)</PresentationFormat>
  <Paragraphs>256</Paragraphs>
  <Slides>49</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49</vt:i4>
      </vt:variant>
    </vt:vector>
  </HeadingPairs>
  <TitlesOfParts>
    <vt:vector size="61" baseType="lpstr">
      <vt:lpstr>Aptos</vt:lpstr>
      <vt:lpstr>Aptos Display</vt:lpstr>
      <vt:lpstr>Arial</vt:lpstr>
      <vt:lpstr>Calibri</vt:lpstr>
      <vt:lpstr>Century Gothic</vt:lpstr>
      <vt:lpstr>Courier New</vt:lpstr>
      <vt:lpstr>Noto Sans Symbols</vt:lpstr>
      <vt:lpstr>Open Sans</vt:lpstr>
      <vt:lpstr>Poppins</vt:lpstr>
      <vt:lpstr>Roboto Condensed</vt:lpstr>
      <vt:lpstr>MOH PrEP Training</vt:lpstr>
      <vt:lpstr>1_Office Theme</vt:lpstr>
      <vt:lpstr>Module 5</vt:lpstr>
      <vt:lpstr>Module 5 Units</vt:lpstr>
      <vt:lpstr>Unit 1</vt:lpstr>
      <vt:lpstr>Unit 1 Learning Objectives</vt:lpstr>
      <vt:lpstr>Overview of Cabotegravir</vt:lpstr>
      <vt:lpstr>Injectable Cabotegravir Profile </vt:lpstr>
      <vt:lpstr>Storage of Cabotegravir </vt:lpstr>
      <vt:lpstr>Dosing of Cabotegravir</vt:lpstr>
      <vt:lpstr>Unit 2</vt:lpstr>
      <vt:lpstr>Unit 2 Learning Objectives</vt:lpstr>
      <vt:lpstr>PowerPoint Presentation</vt:lpstr>
      <vt:lpstr>Injection Technique</vt:lpstr>
      <vt:lpstr>Unit 3</vt:lpstr>
      <vt:lpstr>Unit 3 Learning Objectives</vt:lpstr>
      <vt:lpstr>Algorithm for Managing Missed Cabotegravir Injections</vt:lpstr>
      <vt:lpstr>Unit 4</vt:lpstr>
      <vt:lpstr>Unit 4 Learning Objectives</vt:lpstr>
      <vt:lpstr>Side Effects</vt:lpstr>
      <vt:lpstr>Drug Interactions and Considerations</vt:lpstr>
      <vt:lpstr>Cabotegravir Drug to Drug Interactions</vt:lpstr>
      <vt:lpstr>Contraindication for Injectable Cabotegravir </vt:lpstr>
      <vt:lpstr>Use of Cabotegravir in Pregnant &amp; Breastfeeding Women</vt:lpstr>
      <vt:lpstr>Unit 5</vt:lpstr>
      <vt:lpstr>Unit 5 Learning Objectives</vt:lpstr>
      <vt:lpstr>Overview of Injectable Cabotegravir with Hepatitis and Other STIs</vt:lpstr>
      <vt:lpstr>Unit 6</vt:lpstr>
      <vt:lpstr>Unit 6 Learning Objectives</vt:lpstr>
      <vt:lpstr>Risk of Drug Resistance</vt:lpstr>
      <vt:lpstr>Managing Clients Discontinuing Cabotegravir </vt:lpstr>
      <vt:lpstr>Injectable Cabotegravir ‘Tail’</vt:lpstr>
      <vt:lpstr>Managing Clients Discontinuing Cabotegravir (2) </vt:lpstr>
      <vt:lpstr>Managing Clients Discontinuing Cabotegravir (3) </vt:lpstr>
      <vt:lpstr>Managing Clients Restarting Cabotegravir  </vt:lpstr>
      <vt:lpstr>Unit 7</vt:lpstr>
      <vt:lpstr>Unit 7 Learning Objectives</vt:lpstr>
      <vt:lpstr>PowerPoint Presentation</vt:lpstr>
      <vt:lpstr>PowerPoint Presentation</vt:lpstr>
      <vt:lpstr>PowerPoint Presentation</vt:lpstr>
      <vt:lpstr>Transitioning from Cabotegravir to Lenacapavir</vt:lpstr>
      <vt:lpstr>Unit 8</vt:lpstr>
      <vt:lpstr>Unit 8 Learning Objectives</vt:lpstr>
      <vt:lpstr>Management of Clients that Test Positive while on Cabotegravir</vt:lpstr>
      <vt:lpstr>Steps to Take When a Client Tests HIV-Positive</vt:lpstr>
      <vt:lpstr>Algorithm for Managing a Client Coming for a Follow-up Visit</vt:lpstr>
      <vt:lpstr>Module 5 Takeaways</vt:lpstr>
      <vt:lpstr>Key Takeaways </vt:lpstr>
      <vt:lpstr>Missing a Dose of Cabotegravir</vt:lpstr>
      <vt:lpstr>Stopping Cabotegravir</vt:lpstr>
      <vt:lpstr>Put it into Practice!</vt:lpstr>
    </vt:vector>
  </TitlesOfParts>
  <Company>Department of State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5</dc:title>
  <dc:creator>Musonda, Musonda (Lusaka)</dc:creator>
  <cp:lastModifiedBy>Chimika Phiri</cp:lastModifiedBy>
  <cp:revision>23</cp:revision>
  <dcterms:created xsi:type="dcterms:W3CDTF">2026-02-03T12:22:00Z</dcterms:created>
  <dcterms:modified xsi:type="dcterms:W3CDTF">2026-02-16T18:42:57Z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665d9ee-429a-4d5f-97cc-cfb56e044a6e_Enabled">
    <vt:lpwstr>true</vt:lpwstr>
  </property>
  <property fmtid="{D5CDD505-2E9C-101B-9397-08002B2CF9AE}" pid="3" name="MSIP_Label_1665d9ee-429a-4d5f-97cc-cfb56e044a6e_SetDate">
    <vt:lpwstr>2026-02-03T12:44:06Z</vt:lpwstr>
  </property>
  <property fmtid="{D5CDD505-2E9C-101B-9397-08002B2CF9AE}" pid="4" name="MSIP_Label_1665d9ee-429a-4d5f-97cc-cfb56e044a6e_Method">
    <vt:lpwstr>Privileged</vt:lpwstr>
  </property>
  <property fmtid="{D5CDD505-2E9C-101B-9397-08002B2CF9AE}" pid="5" name="MSIP_Label_1665d9ee-429a-4d5f-97cc-cfb56e044a6e_Name">
    <vt:lpwstr>1665d9ee-429a-4d5f-97cc-cfb56e044a6e</vt:lpwstr>
  </property>
  <property fmtid="{D5CDD505-2E9C-101B-9397-08002B2CF9AE}" pid="6" name="MSIP_Label_1665d9ee-429a-4d5f-97cc-cfb56e044a6e_SiteId">
    <vt:lpwstr>66cf5074-5afe-48d1-a691-a12b2121f44b</vt:lpwstr>
  </property>
  <property fmtid="{D5CDD505-2E9C-101B-9397-08002B2CF9AE}" pid="7" name="MSIP_Label_1665d9ee-429a-4d5f-97cc-cfb56e044a6e_ActionId">
    <vt:lpwstr>bc89a10c-aeab-43d6-bd2a-59d34ee1ba4c</vt:lpwstr>
  </property>
  <property fmtid="{D5CDD505-2E9C-101B-9397-08002B2CF9AE}" pid="8" name="MSIP_Label_1665d9ee-429a-4d5f-97cc-cfb56e044a6e_ContentBits">
    <vt:lpwstr>0</vt:lpwstr>
  </property>
  <property fmtid="{D5CDD505-2E9C-101B-9397-08002B2CF9AE}" pid="9" name="MSIP_Label_1665d9ee-429a-4d5f-97cc-cfb56e044a6e_Tag">
    <vt:lpwstr>10, 0, 1, 1</vt:lpwstr>
  </property>
</Properties>
</file>